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3"/>
  </p:notesMasterIdLst>
  <p:sldIdLst>
    <p:sldId id="256" r:id="rId2"/>
    <p:sldId id="257" r:id="rId3"/>
    <p:sldId id="258" r:id="rId4"/>
    <p:sldId id="268" r:id="rId5"/>
    <p:sldId id="260" r:id="rId6"/>
    <p:sldId id="261" r:id="rId7"/>
    <p:sldId id="262" r:id="rId8"/>
    <p:sldId id="266" r:id="rId9"/>
    <p:sldId id="264" r:id="rId10"/>
    <p:sldId id="267" r:id="rId11"/>
    <p:sldId id="300" r:id="rId12"/>
    <p:sldId id="269" r:id="rId13"/>
    <p:sldId id="270" r:id="rId14"/>
    <p:sldId id="281" r:id="rId15"/>
    <p:sldId id="271" r:id="rId16"/>
    <p:sldId id="301" r:id="rId17"/>
    <p:sldId id="272" r:id="rId18"/>
    <p:sldId id="273" r:id="rId19"/>
    <p:sldId id="274" r:id="rId20"/>
    <p:sldId id="276" r:id="rId21"/>
    <p:sldId id="277" r:id="rId22"/>
    <p:sldId id="282" r:id="rId23"/>
    <p:sldId id="283" r:id="rId24"/>
    <p:sldId id="287" r:id="rId25"/>
    <p:sldId id="286" r:id="rId26"/>
    <p:sldId id="280" r:id="rId27"/>
    <p:sldId id="285" r:id="rId28"/>
    <p:sldId id="294" r:id="rId29"/>
    <p:sldId id="293" r:id="rId30"/>
    <p:sldId id="295" r:id="rId31"/>
    <p:sldId id="296" r:id="rId32"/>
    <p:sldId id="297" r:id="rId33"/>
    <p:sldId id="298" r:id="rId34"/>
    <p:sldId id="299" r:id="rId35"/>
    <p:sldId id="279" r:id="rId36"/>
    <p:sldId id="288" r:id="rId37"/>
    <p:sldId id="290" r:id="rId38"/>
    <p:sldId id="289" r:id="rId39"/>
    <p:sldId id="284" r:id="rId40"/>
    <p:sldId id="292" r:id="rId41"/>
    <p:sldId id="291"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762"/>
    <p:restoredTop sz="95238"/>
  </p:normalViewPr>
  <p:slideViewPr>
    <p:cSldViewPr snapToGrid="0" snapToObjects="1">
      <p:cViewPr varScale="1">
        <p:scale>
          <a:sx n="122" d="100"/>
          <a:sy n="122" d="100"/>
        </p:scale>
        <p:origin x="232"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454B105-755F-7045-B0DC-54C983DDE2D8}" type="datetimeFigureOut">
              <a:rPr lang="en-US" smtClean="0"/>
              <a:t>1/11/20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0F6CD5-E21C-634B-9242-3DF895FC7987}" type="slidenum">
              <a:rPr lang="en-US" smtClean="0"/>
              <a:t>‹#›</a:t>
            </a:fld>
            <a:endParaRPr lang="en-US"/>
          </a:p>
        </p:txBody>
      </p:sp>
    </p:spTree>
    <p:extLst>
      <p:ext uri="{BB962C8B-B14F-4D97-AF65-F5344CB8AC3E}">
        <p14:creationId xmlns:p14="http://schemas.microsoft.com/office/powerpoint/2010/main" val="17346433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OM NAMO GANAPATHAYEN NAMAHA</a:t>
            </a:r>
          </a:p>
        </p:txBody>
      </p:sp>
      <p:sp>
        <p:nvSpPr>
          <p:cNvPr id="4" name="Slide Number Placeholder 3"/>
          <p:cNvSpPr>
            <a:spLocks noGrp="1"/>
          </p:cNvSpPr>
          <p:nvPr>
            <p:ph type="sldNum" sz="quarter" idx="5"/>
          </p:nvPr>
        </p:nvSpPr>
        <p:spPr/>
        <p:txBody>
          <a:bodyPr/>
          <a:lstStyle/>
          <a:p>
            <a:fld id="{F90F6CD5-E21C-634B-9242-3DF895FC7987}" type="slidenum">
              <a:rPr lang="en-US" smtClean="0"/>
              <a:t>1</a:t>
            </a:fld>
            <a:endParaRPr lang="en-US"/>
          </a:p>
        </p:txBody>
      </p:sp>
    </p:spTree>
    <p:extLst>
      <p:ext uri="{BB962C8B-B14F-4D97-AF65-F5344CB8AC3E}">
        <p14:creationId xmlns:p14="http://schemas.microsoft.com/office/powerpoint/2010/main" val="18194460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SET THE PERMISSIONS: </a:t>
            </a:r>
            <a:r>
              <a:rPr lang="en-US" b="1" dirty="0" err="1"/>
              <a:t>chmod</a:t>
            </a:r>
            <a:r>
              <a:rPr lang="en-US" b="1" dirty="0"/>
              <a:t> 777 </a:t>
            </a:r>
            <a:r>
              <a:rPr lang="en-US" b="1" dirty="0" err="1"/>
              <a:t>test.sh</a:t>
            </a:r>
            <a:endParaRPr lang="en-US" b="1" dirty="0"/>
          </a:p>
        </p:txBody>
      </p:sp>
      <p:sp>
        <p:nvSpPr>
          <p:cNvPr id="4" name="Slide Number Placeholder 3"/>
          <p:cNvSpPr>
            <a:spLocks noGrp="1"/>
          </p:cNvSpPr>
          <p:nvPr>
            <p:ph type="sldNum" sz="quarter" idx="5"/>
          </p:nvPr>
        </p:nvSpPr>
        <p:spPr/>
        <p:txBody>
          <a:bodyPr/>
          <a:lstStyle/>
          <a:p>
            <a:fld id="{F90F6CD5-E21C-634B-9242-3DF895FC7987}" type="slidenum">
              <a:rPr lang="en-US" smtClean="0"/>
              <a:t>22</a:t>
            </a:fld>
            <a:endParaRPr lang="en-US"/>
          </a:p>
        </p:txBody>
      </p:sp>
    </p:spTree>
    <p:extLst>
      <p:ext uri="{BB962C8B-B14F-4D97-AF65-F5344CB8AC3E}">
        <p14:creationId xmlns:p14="http://schemas.microsoft.com/office/powerpoint/2010/main" val="19478536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0F6CD5-E21C-634B-9242-3DF895FC7987}" type="slidenum">
              <a:rPr lang="en-US" smtClean="0"/>
              <a:t>23</a:t>
            </a:fld>
            <a:endParaRPr lang="en-US"/>
          </a:p>
        </p:txBody>
      </p:sp>
    </p:spTree>
    <p:extLst>
      <p:ext uri="{BB962C8B-B14F-4D97-AF65-F5344CB8AC3E}">
        <p14:creationId xmlns:p14="http://schemas.microsoft.com/office/powerpoint/2010/main" val="30390428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0F6CD5-E21C-634B-9242-3DF895FC7987}" type="slidenum">
              <a:rPr lang="en-US" smtClean="0"/>
              <a:t>24</a:t>
            </a:fld>
            <a:endParaRPr lang="en-US"/>
          </a:p>
        </p:txBody>
      </p:sp>
    </p:spTree>
    <p:extLst>
      <p:ext uri="{BB962C8B-B14F-4D97-AF65-F5344CB8AC3E}">
        <p14:creationId xmlns:p14="http://schemas.microsoft.com/office/powerpoint/2010/main" val="19686011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8CB27E-EC05-974D-BCEA-0FE96027BE72}"/>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32C8AFE0-7690-1D49-BA54-1EA51D49369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9BADEC12-88C0-F445-AB89-AFD83D4CCB29}"/>
              </a:ext>
            </a:extLst>
          </p:cNvPr>
          <p:cNvSpPr>
            <a:spLocks noGrp="1"/>
          </p:cNvSpPr>
          <p:nvPr>
            <p:ph type="dt" sz="half" idx="10"/>
          </p:nvPr>
        </p:nvSpPr>
        <p:spPr/>
        <p:txBody>
          <a:bodyPr/>
          <a:lstStyle/>
          <a:p>
            <a:fld id="{5DE0B652-937D-6D4B-87ED-C33C3CE0743A}" type="datetimeFigureOut">
              <a:rPr lang="en-US" smtClean="0"/>
              <a:t>1/11/20</a:t>
            </a:fld>
            <a:endParaRPr lang="en-US"/>
          </a:p>
        </p:txBody>
      </p:sp>
      <p:sp>
        <p:nvSpPr>
          <p:cNvPr id="5" name="Footer Placeholder 4">
            <a:extLst>
              <a:ext uri="{FF2B5EF4-FFF2-40B4-BE49-F238E27FC236}">
                <a16:creationId xmlns:a16="http://schemas.microsoft.com/office/drawing/2014/main" id="{029ED8C0-C29A-604C-99E3-72A074F18BC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314DA70-ABE0-D04D-B6EC-C0F2D8CA0DBB}"/>
              </a:ext>
            </a:extLst>
          </p:cNvPr>
          <p:cNvSpPr>
            <a:spLocks noGrp="1"/>
          </p:cNvSpPr>
          <p:nvPr>
            <p:ph type="sldNum" sz="quarter" idx="12"/>
          </p:nvPr>
        </p:nvSpPr>
        <p:spPr/>
        <p:txBody>
          <a:bodyPr/>
          <a:lstStyle/>
          <a:p>
            <a:fld id="{25A6E2B5-990E-1542-A86E-733A146BACE9}" type="slidenum">
              <a:rPr lang="en-US" smtClean="0"/>
              <a:t>‹#›</a:t>
            </a:fld>
            <a:endParaRPr lang="en-US"/>
          </a:p>
        </p:txBody>
      </p:sp>
    </p:spTree>
    <p:extLst>
      <p:ext uri="{BB962C8B-B14F-4D97-AF65-F5344CB8AC3E}">
        <p14:creationId xmlns:p14="http://schemas.microsoft.com/office/powerpoint/2010/main" val="5718007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DF2D89-B5D0-E649-AE4A-74D3366299BC}"/>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2D98E018-E190-E04D-BF9C-62A031658F60}"/>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FA891F54-5A9D-0E40-9EF9-060708B157B0}"/>
              </a:ext>
            </a:extLst>
          </p:cNvPr>
          <p:cNvSpPr>
            <a:spLocks noGrp="1"/>
          </p:cNvSpPr>
          <p:nvPr>
            <p:ph type="dt" sz="half" idx="10"/>
          </p:nvPr>
        </p:nvSpPr>
        <p:spPr/>
        <p:txBody>
          <a:bodyPr/>
          <a:lstStyle/>
          <a:p>
            <a:fld id="{5DE0B652-937D-6D4B-87ED-C33C3CE0743A}" type="datetimeFigureOut">
              <a:rPr lang="en-US" smtClean="0"/>
              <a:t>1/11/20</a:t>
            </a:fld>
            <a:endParaRPr lang="en-US"/>
          </a:p>
        </p:txBody>
      </p:sp>
      <p:sp>
        <p:nvSpPr>
          <p:cNvPr id="5" name="Footer Placeholder 4">
            <a:extLst>
              <a:ext uri="{FF2B5EF4-FFF2-40B4-BE49-F238E27FC236}">
                <a16:creationId xmlns:a16="http://schemas.microsoft.com/office/drawing/2014/main" id="{A80602E6-2DF7-4349-98E8-5FEDB858C36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7CAE2A4-6D2D-5342-87B6-A906CCEFB066}"/>
              </a:ext>
            </a:extLst>
          </p:cNvPr>
          <p:cNvSpPr>
            <a:spLocks noGrp="1"/>
          </p:cNvSpPr>
          <p:nvPr>
            <p:ph type="sldNum" sz="quarter" idx="12"/>
          </p:nvPr>
        </p:nvSpPr>
        <p:spPr/>
        <p:txBody>
          <a:bodyPr/>
          <a:lstStyle/>
          <a:p>
            <a:fld id="{25A6E2B5-990E-1542-A86E-733A146BACE9}" type="slidenum">
              <a:rPr lang="en-US" smtClean="0"/>
              <a:t>‹#›</a:t>
            </a:fld>
            <a:endParaRPr lang="en-US"/>
          </a:p>
        </p:txBody>
      </p:sp>
    </p:spTree>
    <p:extLst>
      <p:ext uri="{BB962C8B-B14F-4D97-AF65-F5344CB8AC3E}">
        <p14:creationId xmlns:p14="http://schemas.microsoft.com/office/powerpoint/2010/main" val="38998396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FF19193-E1A8-3B47-89C3-87804A30B9F8}"/>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88B04E69-37A2-4E41-8B96-4378EAAFDBA7}"/>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00694FFB-F7F1-4A41-B647-43BAA878A1DB}"/>
              </a:ext>
            </a:extLst>
          </p:cNvPr>
          <p:cNvSpPr>
            <a:spLocks noGrp="1"/>
          </p:cNvSpPr>
          <p:nvPr>
            <p:ph type="dt" sz="half" idx="10"/>
          </p:nvPr>
        </p:nvSpPr>
        <p:spPr/>
        <p:txBody>
          <a:bodyPr/>
          <a:lstStyle/>
          <a:p>
            <a:fld id="{5DE0B652-937D-6D4B-87ED-C33C3CE0743A}" type="datetimeFigureOut">
              <a:rPr lang="en-US" smtClean="0"/>
              <a:t>1/11/20</a:t>
            </a:fld>
            <a:endParaRPr lang="en-US"/>
          </a:p>
        </p:txBody>
      </p:sp>
      <p:sp>
        <p:nvSpPr>
          <p:cNvPr id="5" name="Footer Placeholder 4">
            <a:extLst>
              <a:ext uri="{FF2B5EF4-FFF2-40B4-BE49-F238E27FC236}">
                <a16:creationId xmlns:a16="http://schemas.microsoft.com/office/drawing/2014/main" id="{E4442B1F-25C7-CF40-ACDF-EEFB600B57B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690422F-B9CA-9144-B337-254EF218A597}"/>
              </a:ext>
            </a:extLst>
          </p:cNvPr>
          <p:cNvSpPr>
            <a:spLocks noGrp="1"/>
          </p:cNvSpPr>
          <p:nvPr>
            <p:ph type="sldNum" sz="quarter" idx="12"/>
          </p:nvPr>
        </p:nvSpPr>
        <p:spPr/>
        <p:txBody>
          <a:bodyPr/>
          <a:lstStyle/>
          <a:p>
            <a:fld id="{25A6E2B5-990E-1542-A86E-733A146BACE9}" type="slidenum">
              <a:rPr lang="en-US" smtClean="0"/>
              <a:t>‹#›</a:t>
            </a:fld>
            <a:endParaRPr lang="en-US"/>
          </a:p>
        </p:txBody>
      </p:sp>
    </p:spTree>
    <p:extLst>
      <p:ext uri="{BB962C8B-B14F-4D97-AF65-F5344CB8AC3E}">
        <p14:creationId xmlns:p14="http://schemas.microsoft.com/office/powerpoint/2010/main" val="6488780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E545C9-D87E-2B48-99C7-68F6E25B5562}"/>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06531F16-8937-B84C-AE20-0F91D71B3E56}"/>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0ED5B4C5-3FEA-554A-A1AF-DCFF3FC988C1}"/>
              </a:ext>
            </a:extLst>
          </p:cNvPr>
          <p:cNvSpPr>
            <a:spLocks noGrp="1"/>
          </p:cNvSpPr>
          <p:nvPr>
            <p:ph type="dt" sz="half" idx="10"/>
          </p:nvPr>
        </p:nvSpPr>
        <p:spPr/>
        <p:txBody>
          <a:bodyPr/>
          <a:lstStyle/>
          <a:p>
            <a:fld id="{5DE0B652-937D-6D4B-87ED-C33C3CE0743A}" type="datetimeFigureOut">
              <a:rPr lang="en-US" smtClean="0"/>
              <a:t>1/11/20</a:t>
            </a:fld>
            <a:endParaRPr lang="en-US"/>
          </a:p>
        </p:txBody>
      </p:sp>
      <p:sp>
        <p:nvSpPr>
          <p:cNvPr id="5" name="Footer Placeholder 4">
            <a:extLst>
              <a:ext uri="{FF2B5EF4-FFF2-40B4-BE49-F238E27FC236}">
                <a16:creationId xmlns:a16="http://schemas.microsoft.com/office/drawing/2014/main" id="{ED414904-B503-0A4C-845E-8A70BBFF265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B8A99B6-C320-1A4A-BE96-E2E90F776F98}"/>
              </a:ext>
            </a:extLst>
          </p:cNvPr>
          <p:cNvSpPr>
            <a:spLocks noGrp="1"/>
          </p:cNvSpPr>
          <p:nvPr>
            <p:ph type="sldNum" sz="quarter" idx="12"/>
          </p:nvPr>
        </p:nvSpPr>
        <p:spPr/>
        <p:txBody>
          <a:bodyPr/>
          <a:lstStyle/>
          <a:p>
            <a:fld id="{25A6E2B5-990E-1542-A86E-733A146BACE9}" type="slidenum">
              <a:rPr lang="en-US" smtClean="0"/>
              <a:t>‹#›</a:t>
            </a:fld>
            <a:endParaRPr lang="en-US"/>
          </a:p>
        </p:txBody>
      </p:sp>
    </p:spTree>
    <p:extLst>
      <p:ext uri="{BB962C8B-B14F-4D97-AF65-F5344CB8AC3E}">
        <p14:creationId xmlns:p14="http://schemas.microsoft.com/office/powerpoint/2010/main" val="25777100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C5DBA9-43D0-624B-BE36-0923FD7935B0}"/>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70B5C433-2B93-E943-B2DF-C9061599CB0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4BA590DB-CBBA-B046-B917-3229C9FDE9F2}"/>
              </a:ext>
            </a:extLst>
          </p:cNvPr>
          <p:cNvSpPr>
            <a:spLocks noGrp="1"/>
          </p:cNvSpPr>
          <p:nvPr>
            <p:ph type="dt" sz="half" idx="10"/>
          </p:nvPr>
        </p:nvSpPr>
        <p:spPr/>
        <p:txBody>
          <a:bodyPr/>
          <a:lstStyle/>
          <a:p>
            <a:fld id="{5DE0B652-937D-6D4B-87ED-C33C3CE0743A}" type="datetimeFigureOut">
              <a:rPr lang="en-US" smtClean="0"/>
              <a:t>1/11/20</a:t>
            </a:fld>
            <a:endParaRPr lang="en-US"/>
          </a:p>
        </p:txBody>
      </p:sp>
      <p:sp>
        <p:nvSpPr>
          <p:cNvPr id="5" name="Footer Placeholder 4">
            <a:extLst>
              <a:ext uri="{FF2B5EF4-FFF2-40B4-BE49-F238E27FC236}">
                <a16:creationId xmlns:a16="http://schemas.microsoft.com/office/drawing/2014/main" id="{90D35C29-A907-C04A-82B7-32088E84D5E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829B785-4C81-E349-8D1F-0CB54E2BA61F}"/>
              </a:ext>
            </a:extLst>
          </p:cNvPr>
          <p:cNvSpPr>
            <a:spLocks noGrp="1"/>
          </p:cNvSpPr>
          <p:nvPr>
            <p:ph type="sldNum" sz="quarter" idx="12"/>
          </p:nvPr>
        </p:nvSpPr>
        <p:spPr/>
        <p:txBody>
          <a:bodyPr/>
          <a:lstStyle/>
          <a:p>
            <a:fld id="{25A6E2B5-990E-1542-A86E-733A146BACE9}" type="slidenum">
              <a:rPr lang="en-US" smtClean="0"/>
              <a:t>‹#›</a:t>
            </a:fld>
            <a:endParaRPr lang="en-US"/>
          </a:p>
        </p:txBody>
      </p:sp>
    </p:spTree>
    <p:extLst>
      <p:ext uri="{BB962C8B-B14F-4D97-AF65-F5344CB8AC3E}">
        <p14:creationId xmlns:p14="http://schemas.microsoft.com/office/powerpoint/2010/main" val="24626188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8D554D-1317-1B40-BC27-A9774965BCA6}"/>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BBB620BE-A875-9147-A10A-E96B79384AC8}"/>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6C0FFA81-EB82-A846-859B-201F030ED341}"/>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A1B3049D-A7DC-3A41-9501-30ED3C0F008E}"/>
              </a:ext>
            </a:extLst>
          </p:cNvPr>
          <p:cNvSpPr>
            <a:spLocks noGrp="1"/>
          </p:cNvSpPr>
          <p:nvPr>
            <p:ph type="dt" sz="half" idx="10"/>
          </p:nvPr>
        </p:nvSpPr>
        <p:spPr/>
        <p:txBody>
          <a:bodyPr/>
          <a:lstStyle/>
          <a:p>
            <a:fld id="{5DE0B652-937D-6D4B-87ED-C33C3CE0743A}" type="datetimeFigureOut">
              <a:rPr lang="en-US" smtClean="0"/>
              <a:t>1/11/20</a:t>
            </a:fld>
            <a:endParaRPr lang="en-US"/>
          </a:p>
        </p:txBody>
      </p:sp>
      <p:sp>
        <p:nvSpPr>
          <p:cNvPr id="6" name="Footer Placeholder 5">
            <a:extLst>
              <a:ext uri="{FF2B5EF4-FFF2-40B4-BE49-F238E27FC236}">
                <a16:creationId xmlns:a16="http://schemas.microsoft.com/office/drawing/2014/main" id="{D7690634-589E-564B-991F-68CA3EB29E1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9613466-7C52-3E45-9622-E3E8D0A4B8C1}"/>
              </a:ext>
            </a:extLst>
          </p:cNvPr>
          <p:cNvSpPr>
            <a:spLocks noGrp="1"/>
          </p:cNvSpPr>
          <p:nvPr>
            <p:ph type="sldNum" sz="quarter" idx="12"/>
          </p:nvPr>
        </p:nvSpPr>
        <p:spPr/>
        <p:txBody>
          <a:bodyPr/>
          <a:lstStyle/>
          <a:p>
            <a:fld id="{25A6E2B5-990E-1542-A86E-733A146BACE9}" type="slidenum">
              <a:rPr lang="en-US" smtClean="0"/>
              <a:t>‹#›</a:t>
            </a:fld>
            <a:endParaRPr lang="en-US"/>
          </a:p>
        </p:txBody>
      </p:sp>
    </p:spTree>
    <p:extLst>
      <p:ext uri="{BB962C8B-B14F-4D97-AF65-F5344CB8AC3E}">
        <p14:creationId xmlns:p14="http://schemas.microsoft.com/office/powerpoint/2010/main" val="29366940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8B7CA4-725E-E340-A841-1DE3C2D66E88}"/>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7BA8819D-6E97-8F43-A07F-207F160BCAD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664762F6-865F-9E4D-9902-D5ED7018ADBC}"/>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858BFA5A-A3FE-3446-9E01-F064B2E4EDB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6E6FF236-8283-0748-95FA-E6C6458C303A}"/>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F91839AB-2B0C-8143-87DA-343211030F38}"/>
              </a:ext>
            </a:extLst>
          </p:cNvPr>
          <p:cNvSpPr>
            <a:spLocks noGrp="1"/>
          </p:cNvSpPr>
          <p:nvPr>
            <p:ph type="dt" sz="half" idx="10"/>
          </p:nvPr>
        </p:nvSpPr>
        <p:spPr/>
        <p:txBody>
          <a:bodyPr/>
          <a:lstStyle/>
          <a:p>
            <a:fld id="{5DE0B652-937D-6D4B-87ED-C33C3CE0743A}" type="datetimeFigureOut">
              <a:rPr lang="en-US" smtClean="0"/>
              <a:t>1/11/20</a:t>
            </a:fld>
            <a:endParaRPr lang="en-US"/>
          </a:p>
        </p:txBody>
      </p:sp>
      <p:sp>
        <p:nvSpPr>
          <p:cNvPr id="8" name="Footer Placeholder 7">
            <a:extLst>
              <a:ext uri="{FF2B5EF4-FFF2-40B4-BE49-F238E27FC236}">
                <a16:creationId xmlns:a16="http://schemas.microsoft.com/office/drawing/2014/main" id="{9AD6B75A-1664-C640-81CE-3A0726A75AE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7E10D79-37FE-1D45-8F6F-15DDCEA17A6C}"/>
              </a:ext>
            </a:extLst>
          </p:cNvPr>
          <p:cNvSpPr>
            <a:spLocks noGrp="1"/>
          </p:cNvSpPr>
          <p:nvPr>
            <p:ph type="sldNum" sz="quarter" idx="12"/>
          </p:nvPr>
        </p:nvSpPr>
        <p:spPr/>
        <p:txBody>
          <a:bodyPr/>
          <a:lstStyle/>
          <a:p>
            <a:fld id="{25A6E2B5-990E-1542-A86E-733A146BACE9}" type="slidenum">
              <a:rPr lang="en-US" smtClean="0"/>
              <a:t>‹#›</a:t>
            </a:fld>
            <a:endParaRPr lang="en-US"/>
          </a:p>
        </p:txBody>
      </p:sp>
    </p:spTree>
    <p:extLst>
      <p:ext uri="{BB962C8B-B14F-4D97-AF65-F5344CB8AC3E}">
        <p14:creationId xmlns:p14="http://schemas.microsoft.com/office/powerpoint/2010/main" val="4181580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4EC54A-712B-DE40-B718-8EFC6FE276C5}"/>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94785A23-1481-2F43-9ABE-C094F864756E}"/>
              </a:ext>
            </a:extLst>
          </p:cNvPr>
          <p:cNvSpPr>
            <a:spLocks noGrp="1"/>
          </p:cNvSpPr>
          <p:nvPr>
            <p:ph type="dt" sz="half" idx="10"/>
          </p:nvPr>
        </p:nvSpPr>
        <p:spPr/>
        <p:txBody>
          <a:bodyPr/>
          <a:lstStyle/>
          <a:p>
            <a:fld id="{5DE0B652-937D-6D4B-87ED-C33C3CE0743A}" type="datetimeFigureOut">
              <a:rPr lang="en-US" smtClean="0"/>
              <a:t>1/11/20</a:t>
            </a:fld>
            <a:endParaRPr lang="en-US"/>
          </a:p>
        </p:txBody>
      </p:sp>
      <p:sp>
        <p:nvSpPr>
          <p:cNvPr id="4" name="Footer Placeholder 3">
            <a:extLst>
              <a:ext uri="{FF2B5EF4-FFF2-40B4-BE49-F238E27FC236}">
                <a16:creationId xmlns:a16="http://schemas.microsoft.com/office/drawing/2014/main" id="{B7812F8E-2F73-014F-836E-C59E6C4F1D4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587BE1B-E6A4-EF4E-8878-6D4DCD927FF0}"/>
              </a:ext>
            </a:extLst>
          </p:cNvPr>
          <p:cNvSpPr>
            <a:spLocks noGrp="1"/>
          </p:cNvSpPr>
          <p:nvPr>
            <p:ph type="sldNum" sz="quarter" idx="12"/>
          </p:nvPr>
        </p:nvSpPr>
        <p:spPr/>
        <p:txBody>
          <a:bodyPr/>
          <a:lstStyle/>
          <a:p>
            <a:fld id="{25A6E2B5-990E-1542-A86E-733A146BACE9}" type="slidenum">
              <a:rPr lang="en-US" smtClean="0"/>
              <a:t>‹#›</a:t>
            </a:fld>
            <a:endParaRPr lang="en-US"/>
          </a:p>
        </p:txBody>
      </p:sp>
    </p:spTree>
    <p:extLst>
      <p:ext uri="{BB962C8B-B14F-4D97-AF65-F5344CB8AC3E}">
        <p14:creationId xmlns:p14="http://schemas.microsoft.com/office/powerpoint/2010/main" val="13045930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D542090-F903-E747-AF4E-72FFCE8C489F}"/>
              </a:ext>
            </a:extLst>
          </p:cNvPr>
          <p:cNvSpPr>
            <a:spLocks noGrp="1"/>
          </p:cNvSpPr>
          <p:nvPr>
            <p:ph type="dt" sz="half" idx="10"/>
          </p:nvPr>
        </p:nvSpPr>
        <p:spPr/>
        <p:txBody>
          <a:bodyPr/>
          <a:lstStyle/>
          <a:p>
            <a:fld id="{5DE0B652-937D-6D4B-87ED-C33C3CE0743A}" type="datetimeFigureOut">
              <a:rPr lang="en-US" smtClean="0"/>
              <a:t>1/11/20</a:t>
            </a:fld>
            <a:endParaRPr lang="en-US"/>
          </a:p>
        </p:txBody>
      </p:sp>
      <p:sp>
        <p:nvSpPr>
          <p:cNvPr id="3" name="Footer Placeholder 2">
            <a:extLst>
              <a:ext uri="{FF2B5EF4-FFF2-40B4-BE49-F238E27FC236}">
                <a16:creationId xmlns:a16="http://schemas.microsoft.com/office/drawing/2014/main" id="{4D02D4E3-EA48-C349-BD95-702FE92183B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758D4F1-5036-5940-A7D2-8DC3D0B05519}"/>
              </a:ext>
            </a:extLst>
          </p:cNvPr>
          <p:cNvSpPr>
            <a:spLocks noGrp="1"/>
          </p:cNvSpPr>
          <p:nvPr>
            <p:ph type="sldNum" sz="quarter" idx="12"/>
          </p:nvPr>
        </p:nvSpPr>
        <p:spPr/>
        <p:txBody>
          <a:bodyPr/>
          <a:lstStyle/>
          <a:p>
            <a:fld id="{25A6E2B5-990E-1542-A86E-733A146BACE9}" type="slidenum">
              <a:rPr lang="en-US" smtClean="0"/>
              <a:t>‹#›</a:t>
            </a:fld>
            <a:endParaRPr lang="en-US"/>
          </a:p>
        </p:txBody>
      </p:sp>
    </p:spTree>
    <p:extLst>
      <p:ext uri="{BB962C8B-B14F-4D97-AF65-F5344CB8AC3E}">
        <p14:creationId xmlns:p14="http://schemas.microsoft.com/office/powerpoint/2010/main" val="5896426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D927C5-853E-D049-8ADA-98384508F5C0}"/>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D764AC14-8C41-514A-8EFA-3830EA030EF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5EC88655-4573-6440-8D90-7F65617EAB6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7EAB33AA-68BB-E043-BD39-791362BD8BAE}"/>
              </a:ext>
            </a:extLst>
          </p:cNvPr>
          <p:cNvSpPr>
            <a:spLocks noGrp="1"/>
          </p:cNvSpPr>
          <p:nvPr>
            <p:ph type="dt" sz="half" idx="10"/>
          </p:nvPr>
        </p:nvSpPr>
        <p:spPr/>
        <p:txBody>
          <a:bodyPr/>
          <a:lstStyle/>
          <a:p>
            <a:fld id="{5DE0B652-937D-6D4B-87ED-C33C3CE0743A}" type="datetimeFigureOut">
              <a:rPr lang="en-US" smtClean="0"/>
              <a:t>1/11/20</a:t>
            </a:fld>
            <a:endParaRPr lang="en-US"/>
          </a:p>
        </p:txBody>
      </p:sp>
      <p:sp>
        <p:nvSpPr>
          <p:cNvPr id="6" name="Footer Placeholder 5">
            <a:extLst>
              <a:ext uri="{FF2B5EF4-FFF2-40B4-BE49-F238E27FC236}">
                <a16:creationId xmlns:a16="http://schemas.microsoft.com/office/drawing/2014/main" id="{7DB931E0-DE6F-C242-BD75-E25F5C477BE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92A6395-CA61-CA46-8881-DB9018E4326F}"/>
              </a:ext>
            </a:extLst>
          </p:cNvPr>
          <p:cNvSpPr>
            <a:spLocks noGrp="1"/>
          </p:cNvSpPr>
          <p:nvPr>
            <p:ph type="sldNum" sz="quarter" idx="12"/>
          </p:nvPr>
        </p:nvSpPr>
        <p:spPr/>
        <p:txBody>
          <a:bodyPr/>
          <a:lstStyle/>
          <a:p>
            <a:fld id="{25A6E2B5-990E-1542-A86E-733A146BACE9}" type="slidenum">
              <a:rPr lang="en-US" smtClean="0"/>
              <a:t>‹#›</a:t>
            </a:fld>
            <a:endParaRPr lang="en-US"/>
          </a:p>
        </p:txBody>
      </p:sp>
    </p:spTree>
    <p:extLst>
      <p:ext uri="{BB962C8B-B14F-4D97-AF65-F5344CB8AC3E}">
        <p14:creationId xmlns:p14="http://schemas.microsoft.com/office/powerpoint/2010/main" val="22366064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5C5C43-7D02-A54C-A3B4-7457D9706A9B}"/>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139D0D4F-1A81-3841-A20E-CA0EC69765F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98A0351-0F55-704C-BEB9-FCE22F4633A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04E217F8-CE8C-234F-871D-E24247D2D635}"/>
              </a:ext>
            </a:extLst>
          </p:cNvPr>
          <p:cNvSpPr>
            <a:spLocks noGrp="1"/>
          </p:cNvSpPr>
          <p:nvPr>
            <p:ph type="dt" sz="half" idx="10"/>
          </p:nvPr>
        </p:nvSpPr>
        <p:spPr/>
        <p:txBody>
          <a:bodyPr/>
          <a:lstStyle/>
          <a:p>
            <a:fld id="{5DE0B652-937D-6D4B-87ED-C33C3CE0743A}" type="datetimeFigureOut">
              <a:rPr lang="en-US" smtClean="0"/>
              <a:t>1/11/20</a:t>
            </a:fld>
            <a:endParaRPr lang="en-US"/>
          </a:p>
        </p:txBody>
      </p:sp>
      <p:sp>
        <p:nvSpPr>
          <p:cNvPr id="6" name="Footer Placeholder 5">
            <a:extLst>
              <a:ext uri="{FF2B5EF4-FFF2-40B4-BE49-F238E27FC236}">
                <a16:creationId xmlns:a16="http://schemas.microsoft.com/office/drawing/2014/main" id="{00F93703-81CD-A147-B8CC-31B453D8B89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862557A-4D18-C443-A830-38D118B35B50}"/>
              </a:ext>
            </a:extLst>
          </p:cNvPr>
          <p:cNvSpPr>
            <a:spLocks noGrp="1"/>
          </p:cNvSpPr>
          <p:nvPr>
            <p:ph type="sldNum" sz="quarter" idx="12"/>
          </p:nvPr>
        </p:nvSpPr>
        <p:spPr/>
        <p:txBody>
          <a:bodyPr/>
          <a:lstStyle/>
          <a:p>
            <a:fld id="{25A6E2B5-990E-1542-A86E-733A146BACE9}" type="slidenum">
              <a:rPr lang="en-US" smtClean="0"/>
              <a:t>‹#›</a:t>
            </a:fld>
            <a:endParaRPr lang="en-US"/>
          </a:p>
        </p:txBody>
      </p:sp>
    </p:spTree>
    <p:extLst>
      <p:ext uri="{BB962C8B-B14F-4D97-AF65-F5344CB8AC3E}">
        <p14:creationId xmlns:p14="http://schemas.microsoft.com/office/powerpoint/2010/main" val="26385120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8721A8B-BA94-F841-87C4-857EF079E13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C6B4EBE3-87EF-E841-8DBD-216898B8F87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01C56B97-AA74-2749-85CB-18CF6A17863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DE0B652-937D-6D4B-87ED-C33C3CE0743A}" type="datetimeFigureOut">
              <a:rPr lang="en-US" smtClean="0"/>
              <a:t>1/11/20</a:t>
            </a:fld>
            <a:endParaRPr lang="en-US"/>
          </a:p>
        </p:txBody>
      </p:sp>
      <p:sp>
        <p:nvSpPr>
          <p:cNvPr id="5" name="Footer Placeholder 4">
            <a:extLst>
              <a:ext uri="{FF2B5EF4-FFF2-40B4-BE49-F238E27FC236}">
                <a16:creationId xmlns:a16="http://schemas.microsoft.com/office/drawing/2014/main" id="{234C8C19-A87B-1142-A750-93C4E943D97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B0F960F-F30B-DC4A-A922-C437781DDE0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5A6E2B5-990E-1542-A86E-733A146BACE9}" type="slidenum">
              <a:rPr lang="en-US" smtClean="0"/>
              <a:t>‹#›</a:t>
            </a:fld>
            <a:endParaRPr lang="en-US"/>
          </a:p>
        </p:txBody>
      </p:sp>
    </p:spTree>
    <p:extLst>
      <p:ext uri="{BB962C8B-B14F-4D97-AF65-F5344CB8AC3E}">
        <p14:creationId xmlns:p14="http://schemas.microsoft.com/office/powerpoint/2010/main" val="31053789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s://docs.docker.com/install/"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3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docs.docker.com/storage/storagedriver/aufs-driver/" TargetMode="External"/><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hyperlink" Target="https://hub.docker.com/"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DCE398-A3B6-744B-B904-8C46C5F9C311}"/>
              </a:ext>
            </a:extLst>
          </p:cNvPr>
          <p:cNvSpPr>
            <a:spLocks noGrp="1"/>
          </p:cNvSpPr>
          <p:nvPr>
            <p:ph type="ctrTitle"/>
          </p:nvPr>
        </p:nvSpPr>
        <p:spPr/>
        <p:txBody>
          <a:bodyPr/>
          <a:lstStyle/>
          <a:p>
            <a:r>
              <a:rPr lang="en-US" dirty="0"/>
              <a:t>Docker Fundamentals</a:t>
            </a:r>
          </a:p>
        </p:txBody>
      </p:sp>
      <p:sp>
        <p:nvSpPr>
          <p:cNvPr id="3" name="Subtitle 2">
            <a:extLst>
              <a:ext uri="{FF2B5EF4-FFF2-40B4-BE49-F238E27FC236}">
                <a16:creationId xmlns:a16="http://schemas.microsoft.com/office/drawing/2014/main" id="{0F639190-41A3-AD45-8342-09D63D0CB068}"/>
              </a:ext>
            </a:extLst>
          </p:cNvPr>
          <p:cNvSpPr>
            <a:spLocks noGrp="1"/>
          </p:cNvSpPr>
          <p:nvPr>
            <p:ph type="subTitle" idx="1"/>
          </p:nvPr>
        </p:nvSpPr>
        <p:spPr/>
        <p:txBody>
          <a:bodyPr/>
          <a:lstStyle/>
          <a:p>
            <a:r>
              <a:rPr lang="en-US" dirty="0" err="1"/>
              <a:t>Padmanabha</a:t>
            </a:r>
            <a:r>
              <a:rPr lang="en-US" dirty="0"/>
              <a:t> </a:t>
            </a:r>
            <a:r>
              <a:rPr lang="en-US" dirty="0" err="1"/>
              <a:t>Venkatagiri</a:t>
            </a:r>
            <a:r>
              <a:rPr lang="en-US" dirty="0"/>
              <a:t> Seshadri</a:t>
            </a:r>
          </a:p>
          <a:p>
            <a:r>
              <a:rPr lang="en-US" dirty="0"/>
              <a:t>Research Scientist</a:t>
            </a:r>
          </a:p>
          <a:p>
            <a:r>
              <a:rPr lang="en-US" dirty="0"/>
              <a:t>IBM Research</a:t>
            </a:r>
          </a:p>
        </p:txBody>
      </p:sp>
    </p:spTree>
    <p:extLst>
      <p:ext uri="{BB962C8B-B14F-4D97-AF65-F5344CB8AC3E}">
        <p14:creationId xmlns:p14="http://schemas.microsoft.com/office/powerpoint/2010/main" val="2605085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72E23A-EC7F-854B-B2B3-B94C331CF4FD}"/>
              </a:ext>
            </a:extLst>
          </p:cNvPr>
          <p:cNvSpPr>
            <a:spLocks noGrp="1"/>
          </p:cNvSpPr>
          <p:nvPr>
            <p:ph type="title"/>
          </p:nvPr>
        </p:nvSpPr>
        <p:spPr>
          <a:xfrm>
            <a:off x="-1" y="82062"/>
            <a:ext cx="3522134" cy="830629"/>
          </a:xfrm>
        </p:spPr>
        <p:txBody>
          <a:bodyPr>
            <a:normAutofit/>
          </a:bodyPr>
          <a:lstStyle/>
          <a:p>
            <a:r>
              <a:rPr lang="en-US" dirty="0"/>
              <a:t>Docker Client</a:t>
            </a:r>
          </a:p>
        </p:txBody>
      </p:sp>
      <p:sp>
        <p:nvSpPr>
          <p:cNvPr id="8" name="Title 1">
            <a:extLst>
              <a:ext uri="{FF2B5EF4-FFF2-40B4-BE49-F238E27FC236}">
                <a16:creationId xmlns:a16="http://schemas.microsoft.com/office/drawing/2014/main" id="{50EEF28C-D774-E94E-9929-C4DAAA36DFF9}"/>
              </a:ext>
            </a:extLst>
          </p:cNvPr>
          <p:cNvSpPr txBox="1">
            <a:spLocks/>
          </p:cNvSpPr>
          <p:nvPr/>
        </p:nvSpPr>
        <p:spPr>
          <a:xfrm>
            <a:off x="11692" y="842229"/>
            <a:ext cx="3991708" cy="7409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highlight>
                  <a:srgbClr val="C0C0C0"/>
                </a:highlight>
              </a:rPr>
              <a:t>&gt; docker </a:t>
            </a:r>
            <a:r>
              <a:rPr lang="en-US" dirty="0">
                <a:highlight>
                  <a:srgbClr val="C0C0C0"/>
                </a:highlight>
              </a:rPr>
              <a:t>version</a:t>
            </a:r>
          </a:p>
        </p:txBody>
      </p:sp>
      <p:sp>
        <p:nvSpPr>
          <p:cNvPr id="9" name="TextBox 8">
            <a:extLst>
              <a:ext uri="{FF2B5EF4-FFF2-40B4-BE49-F238E27FC236}">
                <a16:creationId xmlns:a16="http://schemas.microsoft.com/office/drawing/2014/main" id="{8CCD7DF5-8E02-C547-8615-CED1AC46CFA8}"/>
              </a:ext>
            </a:extLst>
          </p:cNvPr>
          <p:cNvSpPr txBox="1"/>
          <p:nvPr/>
        </p:nvSpPr>
        <p:spPr>
          <a:xfrm flipH="1">
            <a:off x="1067960" y="2446402"/>
            <a:ext cx="2125926" cy="2062103"/>
          </a:xfrm>
          <a:prstGeom prst="rect">
            <a:avLst/>
          </a:prstGeom>
          <a:noFill/>
        </p:spPr>
        <p:txBody>
          <a:bodyPr wrap="square" rtlCol="0">
            <a:spAutoFit/>
          </a:bodyPr>
          <a:lstStyle/>
          <a:p>
            <a:r>
              <a:rPr lang="en-US" sz="3200" b="1" dirty="0"/>
              <a:t>Lists out versioning and build details</a:t>
            </a:r>
          </a:p>
        </p:txBody>
      </p:sp>
      <p:cxnSp>
        <p:nvCxnSpPr>
          <p:cNvPr id="12" name="Straight Arrow Connector 11">
            <a:extLst>
              <a:ext uri="{FF2B5EF4-FFF2-40B4-BE49-F238E27FC236}">
                <a16:creationId xmlns:a16="http://schemas.microsoft.com/office/drawing/2014/main" id="{4C8A4995-DA17-F340-8A45-B487857E9E38}"/>
              </a:ext>
            </a:extLst>
          </p:cNvPr>
          <p:cNvCxnSpPr>
            <a:cxnSpLocks/>
            <a:stCxn id="9" idx="1"/>
          </p:cNvCxnSpPr>
          <p:nvPr/>
        </p:nvCxnSpPr>
        <p:spPr>
          <a:xfrm flipV="1">
            <a:off x="3193886" y="1257755"/>
            <a:ext cx="2176584" cy="221969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938A854B-8F9F-3F43-A29C-973FFB170722}"/>
              </a:ext>
            </a:extLst>
          </p:cNvPr>
          <p:cNvSpPr txBox="1"/>
          <p:nvPr/>
        </p:nvSpPr>
        <p:spPr>
          <a:xfrm>
            <a:off x="1067960" y="-1221351"/>
            <a:ext cx="1758462" cy="923330"/>
          </a:xfrm>
          <a:prstGeom prst="rect">
            <a:avLst/>
          </a:prstGeom>
          <a:noFill/>
        </p:spPr>
        <p:txBody>
          <a:bodyPr wrap="square" rtlCol="0">
            <a:spAutoFit/>
          </a:bodyPr>
          <a:lstStyle/>
          <a:p>
            <a:r>
              <a:rPr lang="en-US" b="1" dirty="0"/>
              <a:t>Lists out configuration details</a:t>
            </a:r>
          </a:p>
        </p:txBody>
      </p:sp>
      <p:cxnSp>
        <p:nvCxnSpPr>
          <p:cNvPr id="15" name="Straight Arrow Connector 14">
            <a:extLst>
              <a:ext uri="{FF2B5EF4-FFF2-40B4-BE49-F238E27FC236}">
                <a16:creationId xmlns:a16="http://schemas.microsoft.com/office/drawing/2014/main" id="{1AB468BF-9FD4-924F-BDD1-559BBDB5A862}"/>
              </a:ext>
            </a:extLst>
          </p:cNvPr>
          <p:cNvCxnSpPr>
            <a:cxnSpLocks/>
            <a:stCxn id="9" idx="1"/>
          </p:cNvCxnSpPr>
          <p:nvPr/>
        </p:nvCxnSpPr>
        <p:spPr>
          <a:xfrm flipV="1">
            <a:off x="3193886" y="565161"/>
            <a:ext cx="2176584" cy="291229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DBA6F504-D46E-834B-93A9-DBC1F0FD0751}"/>
              </a:ext>
            </a:extLst>
          </p:cNvPr>
          <p:cNvCxnSpPr>
            <a:cxnSpLocks/>
          </p:cNvCxnSpPr>
          <p:nvPr/>
        </p:nvCxnSpPr>
        <p:spPr>
          <a:xfrm flipV="1">
            <a:off x="2181060" y="-1221351"/>
            <a:ext cx="1205688" cy="18276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21EA35C4-B20F-6C41-A63F-829B92B5C0CB}"/>
              </a:ext>
            </a:extLst>
          </p:cNvPr>
          <p:cNvPicPr>
            <a:picLocks noChangeAspect="1"/>
          </p:cNvPicPr>
          <p:nvPr/>
        </p:nvPicPr>
        <p:blipFill>
          <a:blip r:embed="rId2"/>
          <a:stretch>
            <a:fillRect/>
          </a:stretch>
        </p:blipFill>
        <p:spPr>
          <a:xfrm>
            <a:off x="5433615" y="0"/>
            <a:ext cx="6582122" cy="6805080"/>
          </a:xfrm>
          <a:prstGeom prst="rect">
            <a:avLst/>
          </a:prstGeom>
        </p:spPr>
      </p:pic>
    </p:spTree>
    <p:extLst>
      <p:ext uri="{BB962C8B-B14F-4D97-AF65-F5344CB8AC3E}">
        <p14:creationId xmlns:p14="http://schemas.microsoft.com/office/powerpoint/2010/main" val="14737372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72E23A-EC7F-854B-B2B3-B94C331CF4FD}"/>
              </a:ext>
            </a:extLst>
          </p:cNvPr>
          <p:cNvSpPr>
            <a:spLocks noGrp="1"/>
          </p:cNvSpPr>
          <p:nvPr>
            <p:ph type="title"/>
          </p:nvPr>
        </p:nvSpPr>
        <p:spPr>
          <a:xfrm>
            <a:off x="-1" y="82062"/>
            <a:ext cx="3522134" cy="830629"/>
          </a:xfrm>
        </p:spPr>
        <p:txBody>
          <a:bodyPr>
            <a:normAutofit/>
          </a:bodyPr>
          <a:lstStyle/>
          <a:p>
            <a:r>
              <a:rPr lang="en-US" dirty="0"/>
              <a:t>Docker Client</a:t>
            </a:r>
          </a:p>
        </p:txBody>
      </p:sp>
      <p:sp>
        <p:nvSpPr>
          <p:cNvPr id="8" name="Title 1">
            <a:extLst>
              <a:ext uri="{FF2B5EF4-FFF2-40B4-BE49-F238E27FC236}">
                <a16:creationId xmlns:a16="http://schemas.microsoft.com/office/drawing/2014/main" id="{50EEF28C-D774-E94E-9929-C4DAAA36DFF9}"/>
              </a:ext>
            </a:extLst>
          </p:cNvPr>
          <p:cNvSpPr txBox="1">
            <a:spLocks/>
          </p:cNvSpPr>
          <p:nvPr/>
        </p:nvSpPr>
        <p:spPr>
          <a:xfrm>
            <a:off x="11692" y="842229"/>
            <a:ext cx="3991708" cy="7409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highlight>
                  <a:srgbClr val="C0C0C0"/>
                </a:highlight>
              </a:rPr>
              <a:t>&gt; docker </a:t>
            </a:r>
            <a:r>
              <a:rPr lang="en-US" dirty="0">
                <a:highlight>
                  <a:srgbClr val="C0C0C0"/>
                </a:highlight>
              </a:rPr>
              <a:t>info</a:t>
            </a:r>
          </a:p>
        </p:txBody>
      </p:sp>
      <p:sp>
        <p:nvSpPr>
          <p:cNvPr id="13" name="TextBox 12">
            <a:extLst>
              <a:ext uri="{FF2B5EF4-FFF2-40B4-BE49-F238E27FC236}">
                <a16:creationId xmlns:a16="http://schemas.microsoft.com/office/drawing/2014/main" id="{938A854B-8F9F-3F43-A29C-973FFB170722}"/>
              </a:ext>
            </a:extLst>
          </p:cNvPr>
          <p:cNvSpPr txBox="1"/>
          <p:nvPr/>
        </p:nvSpPr>
        <p:spPr>
          <a:xfrm>
            <a:off x="2929467" y="1583224"/>
            <a:ext cx="2832395" cy="2862322"/>
          </a:xfrm>
          <a:prstGeom prst="rect">
            <a:avLst/>
          </a:prstGeom>
          <a:noFill/>
        </p:spPr>
        <p:txBody>
          <a:bodyPr wrap="square" rtlCol="0">
            <a:spAutoFit/>
          </a:bodyPr>
          <a:lstStyle/>
          <a:p>
            <a:r>
              <a:rPr lang="en-US" sz="3600" b="1" dirty="0"/>
              <a:t>Partial output shown. Lists out configuration details</a:t>
            </a:r>
          </a:p>
        </p:txBody>
      </p:sp>
      <p:cxnSp>
        <p:nvCxnSpPr>
          <p:cNvPr id="20" name="Straight Arrow Connector 19">
            <a:extLst>
              <a:ext uri="{FF2B5EF4-FFF2-40B4-BE49-F238E27FC236}">
                <a16:creationId xmlns:a16="http://schemas.microsoft.com/office/drawing/2014/main" id="{DBA6F504-D46E-834B-93A9-DBC1F0FD0751}"/>
              </a:ext>
            </a:extLst>
          </p:cNvPr>
          <p:cNvCxnSpPr>
            <a:cxnSpLocks/>
          </p:cNvCxnSpPr>
          <p:nvPr/>
        </p:nvCxnSpPr>
        <p:spPr>
          <a:xfrm flipV="1">
            <a:off x="5116500" y="1583224"/>
            <a:ext cx="1205688" cy="18276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5A38C5C4-9F31-2F41-AA5D-65372DC23429}"/>
              </a:ext>
            </a:extLst>
          </p:cNvPr>
          <p:cNvPicPr>
            <a:picLocks noChangeAspect="1"/>
          </p:cNvPicPr>
          <p:nvPr/>
        </p:nvPicPr>
        <p:blipFill>
          <a:blip r:embed="rId2"/>
          <a:stretch>
            <a:fillRect/>
          </a:stretch>
        </p:blipFill>
        <p:spPr>
          <a:xfrm>
            <a:off x="6347883" y="704850"/>
            <a:ext cx="5321300" cy="5448300"/>
          </a:xfrm>
          <a:prstGeom prst="rect">
            <a:avLst/>
          </a:prstGeom>
        </p:spPr>
      </p:pic>
    </p:spTree>
    <p:extLst>
      <p:ext uri="{BB962C8B-B14F-4D97-AF65-F5344CB8AC3E}">
        <p14:creationId xmlns:p14="http://schemas.microsoft.com/office/powerpoint/2010/main" val="24568614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22EE64-166C-C34D-8C47-F75629B3ADBE}"/>
              </a:ext>
            </a:extLst>
          </p:cNvPr>
          <p:cNvSpPr>
            <a:spLocks noGrp="1"/>
          </p:cNvSpPr>
          <p:nvPr>
            <p:ph type="title"/>
          </p:nvPr>
        </p:nvSpPr>
        <p:spPr>
          <a:xfrm>
            <a:off x="0" y="2428387"/>
            <a:ext cx="12191999" cy="1325563"/>
          </a:xfrm>
          <a:solidFill>
            <a:schemeClr val="bg1">
              <a:lumMod val="65000"/>
            </a:schemeClr>
          </a:solidFill>
        </p:spPr>
        <p:txBody>
          <a:bodyPr/>
          <a:lstStyle/>
          <a:p>
            <a:pPr algn="ctr"/>
            <a:r>
              <a:rPr lang="en-US" dirty="0"/>
              <a:t>Container Life-Cycle</a:t>
            </a:r>
          </a:p>
        </p:txBody>
      </p:sp>
    </p:spTree>
    <p:extLst>
      <p:ext uri="{BB962C8B-B14F-4D97-AF65-F5344CB8AC3E}">
        <p14:creationId xmlns:p14="http://schemas.microsoft.com/office/powerpoint/2010/main" val="16489964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440FC4-81F5-844C-AF53-C210B0516D0E}"/>
              </a:ext>
            </a:extLst>
          </p:cNvPr>
          <p:cNvSpPr>
            <a:spLocks noGrp="1"/>
          </p:cNvSpPr>
          <p:nvPr>
            <p:ph type="title"/>
          </p:nvPr>
        </p:nvSpPr>
        <p:spPr>
          <a:xfrm>
            <a:off x="838200" y="365125"/>
            <a:ext cx="10515600" cy="877521"/>
          </a:xfrm>
        </p:spPr>
        <p:txBody>
          <a:bodyPr/>
          <a:lstStyle/>
          <a:p>
            <a:r>
              <a:rPr lang="en-US" dirty="0"/>
              <a:t>States</a:t>
            </a:r>
          </a:p>
        </p:txBody>
      </p:sp>
      <p:grpSp>
        <p:nvGrpSpPr>
          <p:cNvPr id="46" name="Group 45">
            <a:extLst>
              <a:ext uri="{FF2B5EF4-FFF2-40B4-BE49-F238E27FC236}">
                <a16:creationId xmlns:a16="http://schemas.microsoft.com/office/drawing/2014/main" id="{85DB18B0-197A-E041-9DF9-15736FDE1B14}"/>
              </a:ext>
            </a:extLst>
          </p:cNvPr>
          <p:cNvGrpSpPr/>
          <p:nvPr/>
        </p:nvGrpSpPr>
        <p:grpSpPr>
          <a:xfrm>
            <a:off x="294468" y="1044843"/>
            <a:ext cx="11389068" cy="5523357"/>
            <a:chOff x="0" y="889861"/>
            <a:chExt cx="11389068" cy="5523357"/>
          </a:xfrm>
        </p:grpSpPr>
        <p:sp>
          <p:nvSpPr>
            <p:cNvPr id="4" name="Oval 3">
              <a:extLst>
                <a:ext uri="{FF2B5EF4-FFF2-40B4-BE49-F238E27FC236}">
                  <a16:creationId xmlns:a16="http://schemas.microsoft.com/office/drawing/2014/main" id="{8149FDEE-A951-8847-902A-DE0048DEB22F}"/>
                </a:ext>
              </a:extLst>
            </p:cNvPr>
            <p:cNvSpPr/>
            <p:nvPr/>
          </p:nvSpPr>
          <p:spPr>
            <a:xfrm>
              <a:off x="6914430" y="3103039"/>
              <a:ext cx="1315170" cy="1097001"/>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Started</a:t>
              </a:r>
            </a:p>
          </p:txBody>
        </p:sp>
        <p:sp>
          <p:nvSpPr>
            <p:cNvPr id="5" name="Oval 4">
              <a:extLst>
                <a:ext uri="{FF2B5EF4-FFF2-40B4-BE49-F238E27FC236}">
                  <a16:creationId xmlns:a16="http://schemas.microsoft.com/office/drawing/2014/main" id="{75D85800-C28F-B44C-9013-88429676DD7B}"/>
                </a:ext>
              </a:extLst>
            </p:cNvPr>
            <p:cNvSpPr/>
            <p:nvPr/>
          </p:nvSpPr>
          <p:spPr>
            <a:xfrm>
              <a:off x="10073898" y="3029915"/>
              <a:ext cx="1315170" cy="1097001"/>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Dead</a:t>
              </a:r>
            </a:p>
          </p:txBody>
        </p:sp>
        <p:sp>
          <p:nvSpPr>
            <p:cNvPr id="6" name="Oval 5">
              <a:extLst>
                <a:ext uri="{FF2B5EF4-FFF2-40B4-BE49-F238E27FC236}">
                  <a16:creationId xmlns:a16="http://schemas.microsoft.com/office/drawing/2014/main" id="{9963C41C-4712-374A-BC30-510C93696607}"/>
                </a:ext>
              </a:extLst>
            </p:cNvPr>
            <p:cNvSpPr/>
            <p:nvPr/>
          </p:nvSpPr>
          <p:spPr>
            <a:xfrm>
              <a:off x="6914430" y="889861"/>
              <a:ext cx="1315170" cy="1097001"/>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Exited</a:t>
              </a:r>
            </a:p>
          </p:txBody>
        </p:sp>
        <p:sp>
          <p:nvSpPr>
            <p:cNvPr id="7" name="Oval 6">
              <a:extLst>
                <a:ext uri="{FF2B5EF4-FFF2-40B4-BE49-F238E27FC236}">
                  <a16:creationId xmlns:a16="http://schemas.microsoft.com/office/drawing/2014/main" id="{2AF87E55-3AA4-F540-AF87-88321EC2A62A}"/>
                </a:ext>
              </a:extLst>
            </p:cNvPr>
            <p:cNvSpPr/>
            <p:nvPr/>
          </p:nvSpPr>
          <p:spPr>
            <a:xfrm>
              <a:off x="6914430" y="5316217"/>
              <a:ext cx="1315170" cy="1097001"/>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Paused</a:t>
              </a:r>
            </a:p>
          </p:txBody>
        </p:sp>
        <p:sp>
          <p:nvSpPr>
            <p:cNvPr id="8" name="Oval 7">
              <a:extLst>
                <a:ext uri="{FF2B5EF4-FFF2-40B4-BE49-F238E27FC236}">
                  <a16:creationId xmlns:a16="http://schemas.microsoft.com/office/drawing/2014/main" id="{7715C1EA-9804-F74B-AEE0-AE8CF04FAF21}"/>
                </a:ext>
              </a:extLst>
            </p:cNvPr>
            <p:cNvSpPr/>
            <p:nvPr/>
          </p:nvSpPr>
          <p:spPr>
            <a:xfrm>
              <a:off x="3703599" y="3154748"/>
              <a:ext cx="1315170" cy="1097001"/>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Created</a:t>
              </a:r>
            </a:p>
          </p:txBody>
        </p:sp>
        <p:sp>
          <p:nvSpPr>
            <p:cNvPr id="9" name="Right Arrow 8">
              <a:extLst>
                <a:ext uri="{FF2B5EF4-FFF2-40B4-BE49-F238E27FC236}">
                  <a16:creationId xmlns:a16="http://schemas.microsoft.com/office/drawing/2014/main" id="{98FA09BB-AFBE-7547-B705-445A5FD9703B}"/>
                </a:ext>
              </a:extLst>
            </p:cNvPr>
            <p:cNvSpPr/>
            <p:nvPr/>
          </p:nvSpPr>
          <p:spPr>
            <a:xfrm>
              <a:off x="8235952" y="3428999"/>
              <a:ext cx="1837946" cy="54850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Curved Connector 11">
              <a:extLst>
                <a:ext uri="{FF2B5EF4-FFF2-40B4-BE49-F238E27FC236}">
                  <a16:creationId xmlns:a16="http://schemas.microsoft.com/office/drawing/2014/main" id="{06DEF0CC-84DD-D345-85A5-81B18AFAD8AD}"/>
                </a:ext>
              </a:extLst>
            </p:cNvPr>
            <p:cNvCxnSpPr>
              <a:stCxn id="4" idx="1"/>
              <a:endCxn id="6" idx="3"/>
            </p:cNvCxnSpPr>
            <p:nvPr/>
          </p:nvCxnSpPr>
          <p:spPr>
            <a:xfrm rot="5400000" flipH="1" flipV="1">
              <a:off x="6388292" y="2544951"/>
              <a:ext cx="1437481" cy="12700"/>
            </a:xfrm>
            <a:prstGeom prst="curvedConnector3">
              <a:avLst>
                <a:gd name="adj1" fmla="val 46765"/>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Curved Connector 14">
              <a:extLst>
                <a:ext uri="{FF2B5EF4-FFF2-40B4-BE49-F238E27FC236}">
                  <a16:creationId xmlns:a16="http://schemas.microsoft.com/office/drawing/2014/main" id="{1981577B-CA3A-5A4C-A742-EF721C0DC2E5}"/>
                </a:ext>
              </a:extLst>
            </p:cNvPr>
            <p:cNvCxnSpPr>
              <a:cxnSpLocks/>
              <a:stCxn id="6" idx="5"/>
              <a:endCxn id="4" idx="7"/>
            </p:cNvCxnSpPr>
            <p:nvPr/>
          </p:nvCxnSpPr>
          <p:spPr>
            <a:xfrm rot="5400000">
              <a:off x="7318258" y="2544950"/>
              <a:ext cx="1437481" cy="12700"/>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Curved Connector 17">
              <a:extLst>
                <a:ext uri="{FF2B5EF4-FFF2-40B4-BE49-F238E27FC236}">
                  <a16:creationId xmlns:a16="http://schemas.microsoft.com/office/drawing/2014/main" id="{C4681EA7-1800-7448-8E0A-D013416A340D}"/>
                </a:ext>
              </a:extLst>
            </p:cNvPr>
            <p:cNvCxnSpPr>
              <a:cxnSpLocks/>
              <a:stCxn id="7" idx="1"/>
              <a:endCxn id="4" idx="3"/>
            </p:cNvCxnSpPr>
            <p:nvPr/>
          </p:nvCxnSpPr>
          <p:spPr>
            <a:xfrm rot="5400000" flipH="1" flipV="1">
              <a:off x="6388292" y="4758129"/>
              <a:ext cx="1437481" cy="12700"/>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Curved Connector 18">
              <a:extLst>
                <a:ext uri="{FF2B5EF4-FFF2-40B4-BE49-F238E27FC236}">
                  <a16:creationId xmlns:a16="http://schemas.microsoft.com/office/drawing/2014/main" id="{4FD0E633-5147-C249-A22B-4BDF1197DC0F}"/>
                </a:ext>
              </a:extLst>
            </p:cNvPr>
            <p:cNvCxnSpPr>
              <a:cxnSpLocks/>
              <a:endCxn id="7" idx="7"/>
            </p:cNvCxnSpPr>
            <p:nvPr/>
          </p:nvCxnSpPr>
          <p:spPr>
            <a:xfrm rot="5400000">
              <a:off x="7292278" y="4725798"/>
              <a:ext cx="1495792" cy="6351"/>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Right Arrow 22">
              <a:extLst>
                <a:ext uri="{FF2B5EF4-FFF2-40B4-BE49-F238E27FC236}">
                  <a16:creationId xmlns:a16="http://schemas.microsoft.com/office/drawing/2014/main" id="{487502A4-1CAE-D74E-86A3-20E7CA85CB27}"/>
                </a:ext>
              </a:extLst>
            </p:cNvPr>
            <p:cNvSpPr/>
            <p:nvPr/>
          </p:nvSpPr>
          <p:spPr>
            <a:xfrm>
              <a:off x="5058673" y="3428999"/>
              <a:ext cx="1862109" cy="54850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ight Arrow 23">
              <a:extLst>
                <a:ext uri="{FF2B5EF4-FFF2-40B4-BE49-F238E27FC236}">
                  <a16:creationId xmlns:a16="http://schemas.microsoft.com/office/drawing/2014/main" id="{3918C19E-B9F5-9046-954C-940084F3EDA4}"/>
                </a:ext>
              </a:extLst>
            </p:cNvPr>
            <p:cNvSpPr/>
            <p:nvPr/>
          </p:nvSpPr>
          <p:spPr>
            <a:xfrm>
              <a:off x="2118101" y="3428999"/>
              <a:ext cx="1585498" cy="61673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Cloud 24">
              <a:extLst>
                <a:ext uri="{FF2B5EF4-FFF2-40B4-BE49-F238E27FC236}">
                  <a16:creationId xmlns:a16="http://schemas.microsoft.com/office/drawing/2014/main" id="{49E794FC-F95D-054E-B83D-A7F21C243E34}"/>
                </a:ext>
              </a:extLst>
            </p:cNvPr>
            <p:cNvSpPr/>
            <p:nvPr/>
          </p:nvSpPr>
          <p:spPr>
            <a:xfrm>
              <a:off x="0" y="1516897"/>
              <a:ext cx="2293749" cy="1438262"/>
            </a:xfrm>
            <a:prstGeom prst="cloud">
              <a:avLst/>
            </a:prstGeom>
            <a:solidFill>
              <a:schemeClr val="accent1">
                <a:alpha val="1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Docker Hub</a:t>
              </a:r>
            </a:p>
          </p:txBody>
        </p:sp>
        <p:pic>
          <p:nvPicPr>
            <p:cNvPr id="29" name="Graphic 28" descr="Computer">
              <a:extLst>
                <a:ext uri="{FF2B5EF4-FFF2-40B4-BE49-F238E27FC236}">
                  <a16:creationId xmlns:a16="http://schemas.microsoft.com/office/drawing/2014/main" id="{811F11D3-5E2D-E748-BE8A-861FF975C82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98541" y="3103039"/>
              <a:ext cx="1749620" cy="1749620"/>
            </a:xfrm>
            <a:prstGeom prst="rect">
              <a:avLst/>
            </a:prstGeom>
          </p:spPr>
        </p:pic>
        <p:sp>
          <p:nvSpPr>
            <p:cNvPr id="30" name="Right Arrow 29">
              <a:extLst>
                <a:ext uri="{FF2B5EF4-FFF2-40B4-BE49-F238E27FC236}">
                  <a16:creationId xmlns:a16="http://schemas.microsoft.com/office/drawing/2014/main" id="{CA275BF6-369A-D34C-BCF6-9D8F62379762}"/>
                </a:ext>
              </a:extLst>
            </p:cNvPr>
            <p:cNvSpPr/>
            <p:nvPr/>
          </p:nvSpPr>
          <p:spPr>
            <a:xfrm rot="5400000">
              <a:off x="875263" y="2967830"/>
              <a:ext cx="296054" cy="3083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F2CA7BDC-7848-5944-BF99-90C6F73A0F95}"/>
                </a:ext>
              </a:extLst>
            </p:cNvPr>
            <p:cNvSpPr txBox="1"/>
            <p:nvPr/>
          </p:nvSpPr>
          <p:spPr>
            <a:xfrm>
              <a:off x="1393991" y="2883524"/>
              <a:ext cx="1462629" cy="369332"/>
            </a:xfrm>
            <a:prstGeom prst="rect">
              <a:avLst/>
            </a:prstGeom>
            <a:solidFill>
              <a:schemeClr val="bg1">
                <a:lumMod val="65000"/>
              </a:schemeClr>
            </a:solidFill>
          </p:spPr>
          <p:txBody>
            <a:bodyPr wrap="square" rtlCol="0">
              <a:spAutoFit/>
            </a:bodyPr>
            <a:lstStyle/>
            <a:p>
              <a:r>
                <a:rPr lang="en-US" b="1" dirty="0"/>
                <a:t>&gt; docker pull</a:t>
              </a:r>
            </a:p>
          </p:txBody>
        </p:sp>
        <p:sp>
          <p:nvSpPr>
            <p:cNvPr id="32" name="TextBox 31">
              <a:extLst>
                <a:ext uri="{FF2B5EF4-FFF2-40B4-BE49-F238E27FC236}">
                  <a16:creationId xmlns:a16="http://schemas.microsoft.com/office/drawing/2014/main" id="{8098863A-A10E-FB4D-8CD9-06D6151D7DDC}"/>
                </a:ext>
              </a:extLst>
            </p:cNvPr>
            <p:cNvSpPr txBox="1"/>
            <p:nvPr/>
          </p:nvSpPr>
          <p:spPr>
            <a:xfrm>
              <a:off x="2196606" y="4097961"/>
              <a:ext cx="1698816" cy="369332"/>
            </a:xfrm>
            <a:prstGeom prst="rect">
              <a:avLst/>
            </a:prstGeom>
            <a:solidFill>
              <a:schemeClr val="bg1">
                <a:lumMod val="65000"/>
              </a:schemeClr>
            </a:solidFill>
          </p:spPr>
          <p:txBody>
            <a:bodyPr wrap="square" rtlCol="0">
              <a:spAutoFit/>
            </a:bodyPr>
            <a:lstStyle/>
            <a:p>
              <a:r>
                <a:rPr lang="en-US" b="1" dirty="0"/>
                <a:t>&gt; docker create</a:t>
              </a:r>
            </a:p>
          </p:txBody>
        </p:sp>
        <p:sp>
          <p:nvSpPr>
            <p:cNvPr id="33" name="TextBox 32">
              <a:extLst>
                <a:ext uri="{FF2B5EF4-FFF2-40B4-BE49-F238E27FC236}">
                  <a16:creationId xmlns:a16="http://schemas.microsoft.com/office/drawing/2014/main" id="{BDB2AA9A-C3DF-DA4D-A6FB-66205B4CDD5F}"/>
                </a:ext>
              </a:extLst>
            </p:cNvPr>
            <p:cNvSpPr txBox="1"/>
            <p:nvPr/>
          </p:nvSpPr>
          <p:spPr>
            <a:xfrm>
              <a:off x="5117191" y="4156081"/>
              <a:ext cx="1698816" cy="369332"/>
            </a:xfrm>
            <a:prstGeom prst="rect">
              <a:avLst/>
            </a:prstGeom>
            <a:solidFill>
              <a:schemeClr val="bg1">
                <a:lumMod val="65000"/>
              </a:schemeClr>
            </a:solidFill>
          </p:spPr>
          <p:txBody>
            <a:bodyPr wrap="square" rtlCol="0">
              <a:spAutoFit/>
            </a:bodyPr>
            <a:lstStyle/>
            <a:p>
              <a:r>
                <a:rPr lang="en-US" b="1" dirty="0"/>
                <a:t>&gt; docker start</a:t>
              </a:r>
            </a:p>
          </p:txBody>
        </p:sp>
        <p:sp>
          <p:nvSpPr>
            <p:cNvPr id="34" name="TextBox 33">
              <a:extLst>
                <a:ext uri="{FF2B5EF4-FFF2-40B4-BE49-F238E27FC236}">
                  <a16:creationId xmlns:a16="http://schemas.microsoft.com/office/drawing/2014/main" id="{12528F5E-4AA4-D541-8B95-E37228A09C9E}"/>
                </a:ext>
              </a:extLst>
            </p:cNvPr>
            <p:cNvSpPr txBox="1"/>
            <p:nvPr/>
          </p:nvSpPr>
          <p:spPr>
            <a:xfrm>
              <a:off x="5059059" y="2326932"/>
              <a:ext cx="2022877" cy="369332"/>
            </a:xfrm>
            <a:prstGeom prst="rect">
              <a:avLst/>
            </a:prstGeom>
            <a:solidFill>
              <a:schemeClr val="bg1">
                <a:lumMod val="65000"/>
              </a:schemeClr>
            </a:solidFill>
          </p:spPr>
          <p:txBody>
            <a:bodyPr wrap="square" rtlCol="0">
              <a:spAutoFit/>
            </a:bodyPr>
            <a:lstStyle/>
            <a:p>
              <a:r>
                <a:rPr lang="en-US" b="1" dirty="0"/>
                <a:t>&gt; docker stop/kill</a:t>
              </a:r>
            </a:p>
          </p:txBody>
        </p:sp>
        <p:sp>
          <p:nvSpPr>
            <p:cNvPr id="35" name="TextBox 34">
              <a:extLst>
                <a:ext uri="{FF2B5EF4-FFF2-40B4-BE49-F238E27FC236}">
                  <a16:creationId xmlns:a16="http://schemas.microsoft.com/office/drawing/2014/main" id="{B8D67514-0651-6D44-B915-778AC70862A3}"/>
                </a:ext>
              </a:extLst>
            </p:cNvPr>
            <p:cNvSpPr txBox="1"/>
            <p:nvPr/>
          </p:nvSpPr>
          <p:spPr>
            <a:xfrm>
              <a:off x="8199435" y="2326932"/>
              <a:ext cx="1698816" cy="369332"/>
            </a:xfrm>
            <a:prstGeom prst="rect">
              <a:avLst/>
            </a:prstGeom>
            <a:solidFill>
              <a:schemeClr val="bg1">
                <a:lumMod val="65000"/>
              </a:schemeClr>
            </a:solidFill>
          </p:spPr>
          <p:txBody>
            <a:bodyPr wrap="square" rtlCol="0">
              <a:spAutoFit/>
            </a:bodyPr>
            <a:lstStyle/>
            <a:p>
              <a:r>
                <a:rPr lang="en-US" b="1" dirty="0"/>
                <a:t>&gt; docker start</a:t>
              </a:r>
            </a:p>
          </p:txBody>
        </p:sp>
        <p:sp>
          <p:nvSpPr>
            <p:cNvPr id="36" name="TextBox 35">
              <a:extLst>
                <a:ext uri="{FF2B5EF4-FFF2-40B4-BE49-F238E27FC236}">
                  <a16:creationId xmlns:a16="http://schemas.microsoft.com/office/drawing/2014/main" id="{2F67295A-3BE5-C34F-99BC-AB14AD60DF0C}"/>
                </a:ext>
              </a:extLst>
            </p:cNvPr>
            <p:cNvSpPr txBox="1"/>
            <p:nvPr/>
          </p:nvSpPr>
          <p:spPr>
            <a:xfrm>
              <a:off x="8199435" y="4852659"/>
              <a:ext cx="1698816" cy="369332"/>
            </a:xfrm>
            <a:prstGeom prst="rect">
              <a:avLst/>
            </a:prstGeom>
            <a:solidFill>
              <a:schemeClr val="bg1">
                <a:lumMod val="65000"/>
              </a:schemeClr>
            </a:solidFill>
          </p:spPr>
          <p:txBody>
            <a:bodyPr wrap="square" rtlCol="0">
              <a:spAutoFit/>
            </a:bodyPr>
            <a:lstStyle/>
            <a:p>
              <a:r>
                <a:rPr lang="en-US" b="1" dirty="0"/>
                <a:t>&gt; docker pause</a:t>
              </a:r>
            </a:p>
          </p:txBody>
        </p:sp>
        <p:sp>
          <p:nvSpPr>
            <p:cNvPr id="37" name="TextBox 36">
              <a:extLst>
                <a:ext uri="{FF2B5EF4-FFF2-40B4-BE49-F238E27FC236}">
                  <a16:creationId xmlns:a16="http://schemas.microsoft.com/office/drawing/2014/main" id="{44244A7E-FA00-E14C-AA9D-FB0C3E85C089}"/>
                </a:ext>
              </a:extLst>
            </p:cNvPr>
            <p:cNvSpPr txBox="1"/>
            <p:nvPr/>
          </p:nvSpPr>
          <p:spPr>
            <a:xfrm>
              <a:off x="4956815" y="5395576"/>
              <a:ext cx="1963967" cy="369332"/>
            </a:xfrm>
            <a:prstGeom prst="rect">
              <a:avLst/>
            </a:prstGeom>
            <a:solidFill>
              <a:schemeClr val="bg1">
                <a:lumMod val="65000"/>
              </a:schemeClr>
            </a:solidFill>
          </p:spPr>
          <p:txBody>
            <a:bodyPr wrap="square" rtlCol="0">
              <a:spAutoFit/>
            </a:bodyPr>
            <a:lstStyle/>
            <a:p>
              <a:r>
                <a:rPr lang="en-US" b="1" dirty="0"/>
                <a:t>&gt; docker unpause</a:t>
              </a:r>
            </a:p>
          </p:txBody>
        </p:sp>
        <p:cxnSp>
          <p:nvCxnSpPr>
            <p:cNvPr id="39" name="Curved Connector 38">
              <a:extLst>
                <a:ext uri="{FF2B5EF4-FFF2-40B4-BE49-F238E27FC236}">
                  <a16:creationId xmlns:a16="http://schemas.microsoft.com/office/drawing/2014/main" id="{E10C2041-FD9C-5243-9938-859A663EC75C}"/>
                </a:ext>
              </a:extLst>
            </p:cNvPr>
            <p:cNvCxnSpPr>
              <a:cxnSpLocks/>
              <a:stCxn id="29" idx="2"/>
              <a:endCxn id="4" idx="4"/>
            </p:cNvCxnSpPr>
            <p:nvPr/>
          </p:nvCxnSpPr>
          <p:spPr>
            <a:xfrm rot="5400000" flipH="1" flipV="1">
              <a:off x="4046373" y="1327018"/>
              <a:ext cx="652619" cy="6398664"/>
            </a:xfrm>
            <a:prstGeom prst="curvedConnector3">
              <a:avLst>
                <a:gd name="adj1" fmla="val -35028"/>
              </a:avLst>
            </a:prstGeom>
            <a:ln>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72BD4AB7-D2D5-D145-A93B-1AEC754BF8DE}"/>
                </a:ext>
              </a:extLst>
            </p:cNvPr>
            <p:cNvSpPr txBox="1"/>
            <p:nvPr/>
          </p:nvSpPr>
          <p:spPr>
            <a:xfrm>
              <a:off x="3392503" y="4653460"/>
              <a:ext cx="1698816" cy="369332"/>
            </a:xfrm>
            <a:prstGeom prst="rect">
              <a:avLst/>
            </a:prstGeom>
            <a:solidFill>
              <a:schemeClr val="bg1">
                <a:lumMod val="65000"/>
              </a:schemeClr>
            </a:solidFill>
          </p:spPr>
          <p:txBody>
            <a:bodyPr wrap="square" rtlCol="0">
              <a:spAutoFit/>
            </a:bodyPr>
            <a:lstStyle/>
            <a:p>
              <a:r>
                <a:rPr lang="en-US" b="1" dirty="0"/>
                <a:t>&gt; docker run</a:t>
              </a:r>
            </a:p>
          </p:txBody>
        </p:sp>
      </p:grpSp>
    </p:spTree>
    <p:extLst>
      <p:ext uri="{BB962C8B-B14F-4D97-AF65-F5344CB8AC3E}">
        <p14:creationId xmlns:p14="http://schemas.microsoft.com/office/powerpoint/2010/main" val="11990986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440FC4-81F5-844C-AF53-C210B0516D0E}"/>
              </a:ext>
            </a:extLst>
          </p:cNvPr>
          <p:cNvSpPr>
            <a:spLocks noGrp="1"/>
          </p:cNvSpPr>
          <p:nvPr>
            <p:ph type="title"/>
          </p:nvPr>
        </p:nvSpPr>
        <p:spPr>
          <a:xfrm>
            <a:off x="137421" y="168160"/>
            <a:ext cx="10515600" cy="865798"/>
          </a:xfrm>
        </p:spPr>
        <p:txBody>
          <a:bodyPr/>
          <a:lstStyle/>
          <a:p>
            <a:r>
              <a:rPr lang="en-US" b="1" dirty="0">
                <a:highlight>
                  <a:srgbClr val="C0C0C0"/>
                </a:highlight>
              </a:rPr>
              <a:t>&gt; docker </a:t>
            </a:r>
            <a:r>
              <a:rPr lang="en-US" dirty="0">
                <a:highlight>
                  <a:srgbClr val="C0C0C0"/>
                </a:highlight>
              </a:rPr>
              <a:t>pull</a:t>
            </a:r>
          </a:p>
        </p:txBody>
      </p:sp>
      <p:sp>
        <p:nvSpPr>
          <p:cNvPr id="6" name="TextBox 5">
            <a:extLst>
              <a:ext uri="{FF2B5EF4-FFF2-40B4-BE49-F238E27FC236}">
                <a16:creationId xmlns:a16="http://schemas.microsoft.com/office/drawing/2014/main" id="{80A38FA6-6CB4-B44B-B36C-9290F5A3B08E}"/>
              </a:ext>
            </a:extLst>
          </p:cNvPr>
          <p:cNvSpPr txBox="1"/>
          <p:nvPr/>
        </p:nvSpPr>
        <p:spPr>
          <a:xfrm>
            <a:off x="3382596" y="320971"/>
            <a:ext cx="8805333" cy="954107"/>
          </a:xfrm>
          <a:prstGeom prst="rect">
            <a:avLst/>
          </a:prstGeom>
          <a:noFill/>
        </p:spPr>
        <p:txBody>
          <a:bodyPr wrap="square" rtlCol="0">
            <a:spAutoFit/>
          </a:bodyPr>
          <a:lstStyle/>
          <a:p>
            <a:pPr algn="ctr"/>
            <a:r>
              <a:rPr lang="en-US" sz="2800" b="1" dirty="0"/>
              <a:t>Pull </a:t>
            </a:r>
            <a:r>
              <a:rPr lang="en-US" sz="2800" dirty="0"/>
              <a:t>the </a:t>
            </a:r>
            <a:r>
              <a:rPr lang="en-US" sz="2800" i="1" dirty="0" err="1"/>
              <a:t>helloworld</a:t>
            </a:r>
            <a:r>
              <a:rPr lang="en-US" sz="2800" i="1" dirty="0"/>
              <a:t>-latest</a:t>
            </a:r>
            <a:r>
              <a:rPr lang="en-US" sz="2800" dirty="0"/>
              <a:t> image from </a:t>
            </a:r>
            <a:r>
              <a:rPr lang="en-US" sz="2800" dirty="0" err="1"/>
              <a:t>DockerHub</a:t>
            </a:r>
            <a:r>
              <a:rPr lang="en-US" sz="2800" dirty="0"/>
              <a:t> default registry</a:t>
            </a:r>
          </a:p>
        </p:txBody>
      </p:sp>
      <p:pic>
        <p:nvPicPr>
          <p:cNvPr id="5" name="Picture 4">
            <a:extLst>
              <a:ext uri="{FF2B5EF4-FFF2-40B4-BE49-F238E27FC236}">
                <a16:creationId xmlns:a16="http://schemas.microsoft.com/office/drawing/2014/main" id="{9B8F00B0-7508-BD40-9DCF-084F3CA05E78}"/>
              </a:ext>
            </a:extLst>
          </p:cNvPr>
          <p:cNvPicPr>
            <a:picLocks noChangeAspect="1"/>
          </p:cNvPicPr>
          <p:nvPr/>
        </p:nvPicPr>
        <p:blipFill>
          <a:blip r:embed="rId2"/>
          <a:stretch>
            <a:fillRect/>
          </a:stretch>
        </p:blipFill>
        <p:spPr>
          <a:xfrm>
            <a:off x="709246" y="1230924"/>
            <a:ext cx="11021483" cy="5458916"/>
          </a:xfrm>
          <a:prstGeom prst="rect">
            <a:avLst/>
          </a:prstGeom>
        </p:spPr>
      </p:pic>
      <p:sp>
        <p:nvSpPr>
          <p:cNvPr id="8" name="Rectangle 7">
            <a:extLst>
              <a:ext uri="{FF2B5EF4-FFF2-40B4-BE49-F238E27FC236}">
                <a16:creationId xmlns:a16="http://schemas.microsoft.com/office/drawing/2014/main" id="{C5C91B31-917A-9348-86DD-B8CB60B0712D}"/>
              </a:ext>
            </a:extLst>
          </p:cNvPr>
          <p:cNvSpPr/>
          <p:nvPr/>
        </p:nvSpPr>
        <p:spPr>
          <a:xfrm>
            <a:off x="541867" y="6417733"/>
            <a:ext cx="11345333" cy="27210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9D49C58B-3125-0343-A879-318BD8FBA8A2}"/>
              </a:ext>
            </a:extLst>
          </p:cNvPr>
          <p:cNvSpPr/>
          <p:nvPr/>
        </p:nvSpPr>
        <p:spPr>
          <a:xfrm>
            <a:off x="137421" y="2946399"/>
            <a:ext cx="11749779" cy="176106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29274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440FC4-81F5-844C-AF53-C210B0516D0E}"/>
              </a:ext>
            </a:extLst>
          </p:cNvPr>
          <p:cNvSpPr>
            <a:spLocks noGrp="1"/>
          </p:cNvSpPr>
          <p:nvPr>
            <p:ph type="title"/>
          </p:nvPr>
        </p:nvSpPr>
        <p:spPr>
          <a:xfrm>
            <a:off x="252046" y="365126"/>
            <a:ext cx="10515600" cy="865798"/>
          </a:xfrm>
        </p:spPr>
        <p:txBody>
          <a:bodyPr/>
          <a:lstStyle/>
          <a:p>
            <a:r>
              <a:rPr lang="en-US" b="1" dirty="0">
                <a:highlight>
                  <a:srgbClr val="C0C0C0"/>
                </a:highlight>
              </a:rPr>
              <a:t>&gt; docker </a:t>
            </a:r>
            <a:r>
              <a:rPr lang="en-US" dirty="0">
                <a:highlight>
                  <a:srgbClr val="C0C0C0"/>
                </a:highlight>
              </a:rPr>
              <a:t>create-start/run</a:t>
            </a:r>
          </a:p>
        </p:txBody>
      </p:sp>
      <p:sp>
        <p:nvSpPr>
          <p:cNvPr id="4" name="TextBox 3">
            <a:extLst>
              <a:ext uri="{FF2B5EF4-FFF2-40B4-BE49-F238E27FC236}">
                <a16:creationId xmlns:a16="http://schemas.microsoft.com/office/drawing/2014/main" id="{B5CE0B42-3311-EB44-80A8-2ED3963FC8F5}"/>
              </a:ext>
            </a:extLst>
          </p:cNvPr>
          <p:cNvSpPr txBox="1"/>
          <p:nvPr/>
        </p:nvSpPr>
        <p:spPr>
          <a:xfrm>
            <a:off x="0" y="5113762"/>
            <a:ext cx="11994078" cy="954107"/>
          </a:xfrm>
          <a:prstGeom prst="rect">
            <a:avLst/>
          </a:prstGeom>
          <a:noFill/>
        </p:spPr>
        <p:txBody>
          <a:bodyPr wrap="square" rtlCol="0">
            <a:spAutoFit/>
          </a:bodyPr>
          <a:lstStyle/>
          <a:p>
            <a:pPr algn="ctr"/>
            <a:r>
              <a:rPr lang="en-US" sz="2800" b="1" dirty="0"/>
              <a:t>Run: </a:t>
            </a:r>
            <a:r>
              <a:rPr lang="en-US" sz="2800" dirty="0"/>
              <a:t>Creates and starts the container in one-shot. Note the hostname (configured using –hostname option) displayed below</a:t>
            </a:r>
          </a:p>
        </p:txBody>
      </p:sp>
      <p:sp>
        <p:nvSpPr>
          <p:cNvPr id="6" name="TextBox 5">
            <a:extLst>
              <a:ext uri="{FF2B5EF4-FFF2-40B4-BE49-F238E27FC236}">
                <a16:creationId xmlns:a16="http://schemas.microsoft.com/office/drawing/2014/main" id="{80A38FA6-6CB4-B44B-B36C-9290F5A3B08E}"/>
              </a:ext>
            </a:extLst>
          </p:cNvPr>
          <p:cNvSpPr txBox="1"/>
          <p:nvPr/>
        </p:nvSpPr>
        <p:spPr>
          <a:xfrm>
            <a:off x="891405" y="1419550"/>
            <a:ext cx="9876241" cy="954107"/>
          </a:xfrm>
          <a:prstGeom prst="rect">
            <a:avLst/>
          </a:prstGeom>
          <a:noFill/>
        </p:spPr>
        <p:txBody>
          <a:bodyPr wrap="square" rtlCol="0">
            <a:spAutoFit/>
          </a:bodyPr>
          <a:lstStyle/>
          <a:p>
            <a:pPr algn="ctr"/>
            <a:r>
              <a:rPr lang="en-US" sz="2800" b="1" dirty="0"/>
              <a:t>Create-Start: </a:t>
            </a:r>
            <a:r>
              <a:rPr lang="en-US" sz="2800" dirty="0"/>
              <a:t>Creates a container with ubuntu image, sets the hostname and start the container separately</a:t>
            </a:r>
          </a:p>
        </p:txBody>
      </p:sp>
      <p:pic>
        <p:nvPicPr>
          <p:cNvPr id="10" name="Picture 9">
            <a:extLst>
              <a:ext uri="{FF2B5EF4-FFF2-40B4-BE49-F238E27FC236}">
                <a16:creationId xmlns:a16="http://schemas.microsoft.com/office/drawing/2014/main" id="{F733807D-4CC8-DF41-9981-FEB5BAC2F387}"/>
              </a:ext>
            </a:extLst>
          </p:cNvPr>
          <p:cNvPicPr>
            <a:picLocks noChangeAspect="1"/>
          </p:cNvPicPr>
          <p:nvPr/>
        </p:nvPicPr>
        <p:blipFill>
          <a:blip r:embed="rId2"/>
          <a:stretch>
            <a:fillRect/>
          </a:stretch>
        </p:blipFill>
        <p:spPr>
          <a:xfrm>
            <a:off x="0" y="2348209"/>
            <a:ext cx="12192000" cy="2375338"/>
          </a:xfrm>
          <a:prstGeom prst="rect">
            <a:avLst/>
          </a:prstGeom>
        </p:spPr>
      </p:pic>
      <p:sp>
        <p:nvSpPr>
          <p:cNvPr id="11" name="Rectangle 10">
            <a:extLst>
              <a:ext uri="{FF2B5EF4-FFF2-40B4-BE49-F238E27FC236}">
                <a16:creationId xmlns:a16="http://schemas.microsoft.com/office/drawing/2014/main" id="{B3D3D7D9-5AD1-E142-980C-0B4C7582B692}"/>
              </a:ext>
            </a:extLst>
          </p:cNvPr>
          <p:cNvSpPr/>
          <p:nvPr/>
        </p:nvSpPr>
        <p:spPr>
          <a:xfrm>
            <a:off x="5165766" y="2348209"/>
            <a:ext cx="2256312" cy="276238"/>
          </a:xfrm>
          <a:prstGeom prst="rect">
            <a:avLst/>
          </a:pr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DBEAD8E-6E86-AE44-A367-C9D258489741}"/>
              </a:ext>
            </a:extLst>
          </p:cNvPr>
          <p:cNvSpPr/>
          <p:nvPr/>
        </p:nvSpPr>
        <p:spPr>
          <a:xfrm>
            <a:off x="0" y="4447309"/>
            <a:ext cx="2256312" cy="276238"/>
          </a:xfrm>
          <a:prstGeom prst="rect">
            <a:avLst/>
          </a:pr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Curved Connector 13">
            <a:extLst>
              <a:ext uri="{FF2B5EF4-FFF2-40B4-BE49-F238E27FC236}">
                <a16:creationId xmlns:a16="http://schemas.microsoft.com/office/drawing/2014/main" id="{68106BAB-9AA8-974D-AE8C-AD94760760D4}"/>
              </a:ext>
            </a:extLst>
          </p:cNvPr>
          <p:cNvCxnSpPr>
            <a:stCxn id="12" idx="3"/>
          </p:cNvCxnSpPr>
          <p:nvPr/>
        </p:nvCxnSpPr>
        <p:spPr>
          <a:xfrm flipV="1">
            <a:off x="2256312" y="2624447"/>
            <a:ext cx="5165766" cy="1960981"/>
          </a:xfrm>
          <a:prstGeom prst="curvedConnector3">
            <a:avLst/>
          </a:prstGeom>
          <a:ln w="254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EE68EDE2-4696-1940-91CF-9B7C46D3E8C0}"/>
              </a:ext>
            </a:extLst>
          </p:cNvPr>
          <p:cNvPicPr>
            <a:picLocks noChangeAspect="1"/>
          </p:cNvPicPr>
          <p:nvPr/>
        </p:nvPicPr>
        <p:blipFill>
          <a:blip r:embed="rId3"/>
          <a:stretch>
            <a:fillRect/>
          </a:stretch>
        </p:blipFill>
        <p:spPr>
          <a:xfrm>
            <a:off x="0" y="6067869"/>
            <a:ext cx="12192000" cy="633189"/>
          </a:xfrm>
          <a:prstGeom prst="rect">
            <a:avLst/>
          </a:prstGeom>
        </p:spPr>
      </p:pic>
      <p:sp>
        <p:nvSpPr>
          <p:cNvPr id="3" name="Rectangle 2">
            <a:extLst>
              <a:ext uri="{FF2B5EF4-FFF2-40B4-BE49-F238E27FC236}">
                <a16:creationId xmlns:a16="http://schemas.microsoft.com/office/drawing/2014/main" id="{2C1CF906-A1F2-814A-A59F-3CDD36D820FD}"/>
              </a:ext>
            </a:extLst>
          </p:cNvPr>
          <p:cNvSpPr/>
          <p:nvPr/>
        </p:nvSpPr>
        <p:spPr>
          <a:xfrm>
            <a:off x="10951779" y="6067869"/>
            <a:ext cx="1240221" cy="395993"/>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CB03A55-33D1-1548-97C9-0C2F289E2A7A}"/>
              </a:ext>
            </a:extLst>
          </p:cNvPr>
          <p:cNvSpPr/>
          <p:nvPr/>
        </p:nvSpPr>
        <p:spPr>
          <a:xfrm>
            <a:off x="0" y="6384463"/>
            <a:ext cx="2701159" cy="27461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06803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1" grpId="0" animBg="1"/>
      <p:bldP spid="12"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F67EBA-E9CE-6A4A-AD31-C2496AFA1FE5}"/>
              </a:ext>
            </a:extLst>
          </p:cNvPr>
          <p:cNvSpPr>
            <a:spLocks noGrp="1"/>
          </p:cNvSpPr>
          <p:nvPr>
            <p:ph type="title"/>
          </p:nvPr>
        </p:nvSpPr>
        <p:spPr>
          <a:xfrm>
            <a:off x="838200" y="365126"/>
            <a:ext cx="10515600" cy="795460"/>
          </a:xfrm>
        </p:spPr>
        <p:txBody>
          <a:bodyPr/>
          <a:lstStyle/>
          <a:p>
            <a:r>
              <a:rPr lang="en-US" dirty="0">
                <a:highlight>
                  <a:srgbClr val="C0C0C0"/>
                </a:highlight>
              </a:rPr>
              <a:t>&gt; docker run</a:t>
            </a:r>
          </a:p>
        </p:txBody>
      </p:sp>
      <p:grpSp>
        <p:nvGrpSpPr>
          <p:cNvPr id="33" name="Group 32">
            <a:extLst>
              <a:ext uri="{FF2B5EF4-FFF2-40B4-BE49-F238E27FC236}">
                <a16:creationId xmlns:a16="http://schemas.microsoft.com/office/drawing/2014/main" id="{010DD6BA-F18A-3A47-A863-A6AF8F122A58}"/>
              </a:ext>
            </a:extLst>
          </p:cNvPr>
          <p:cNvGrpSpPr/>
          <p:nvPr/>
        </p:nvGrpSpPr>
        <p:grpSpPr>
          <a:xfrm>
            <a:off x="5650523" y="1881555"/>
            <a:ext cx="6358298" cy="4085492"/>
            <a:chOff x="838200" y="1377462"/>
            <a:chExt cx="9670068" cy="5286675"/>
          </a:xfrm>
        </p:grpSpPr>
        <p:sp>
          <p:nvSpPr>
            <p:cNvPr id="4" name="Rectangle 3">
              <a:extLst>
                <a:ext uri="{FF2B5EF4-FFF2-40B4-BE49-F238E27FC236}">
                  <a16:creationId xmlns:a16="http://schemas.microsoft.com/office/drawing/2014/main" id="{F472289F-E2C0-D940-BDBB-7C3752DE6616}"/>
                </a:ext>
              </a:extLst>
            </p:cNvPr>
            <p:cNvSpPr/>
            <p:nvPr/>
          </p:nvSpPr>
          <p:spPr>
            <a:xfrm>
              <a:off x="3825010" y="2784230"/>
              <a:ext cx="1606062" cy="1184031"/>
            </a:xfrm>
            <a:prstGeom prst="rect">
              <a:avLst/>
            </a:prstGeom>
            <a:solidFill>
              <a:srgbClr val="FF0000">
                <a:alpha val="1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Docker Daemon</a:t>
              </a:r>
            </a:p>
          </p:txBody>
        </p:sp>
        <p:sp>
          <p:nvSpPr>
            <p:cNvPr id="5" name="Rectangle 4">
              <a:extLst>
                <a:ext uri="{FF2B5EF4-FFF2-40B4-BE49-F238E27FC236}">
                  <a16:creationId xmlns:a16="http://schemas.microsoft.com/office/drawing/2014/main" id="{9754B8DC-7F6A-534B-AD87-DEB0C110B1CD}"/>
                </a:ext>
              </a:extLst>
            </p:cNvPr>
            <p:cNvSpPr/>
            <p:nvPr/>
          </p:nvSpPr>
          <p:spPr>
            <a:xfrm>
              <a:off x="897237" y="1632938"/>
              <a:ext cx="1606062" cy="1184031"/>
            </a:xfrm>
            <a:prstGeom prst="rect">
              <a:avLst/>
            </a:prstGeom>
            <a:solidFill>
              <a:srgbClr val="FF0000">
                <a:alpha val="1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Docker Client (</a:t>
              </a:r>
              <a:r>
                <a:rPr lang="en-US" sz="1200" b="1" dirty="0" err="1">
                  <a:solidFill>
                    <a:schemeClr val="tx1"/>
                  </a:solidFill>
                </a:rPr>
                <a:t>Eg.</a:t>
              </a:r>
              <a:r>
                <a:rPr lang="en-US" sz="1200" b="1" dirty="0">
                  <a:solidFill>
                    <a:schemeClr val="tx1"/>
                  </a:solidFill>
                </a:rPr>
                <a:t> CLI)</a:t>
              </a:r>
            </a:p>
          </p:txBody>
        </p:sp>
        <p:sp>
          <p:nvSpPr>
            <p:cNvPr id="6" name="Rectangle 5">
              <a:extLst>
                <a:ext uri="{FF2B5EF4-FFF2-40B4-BE49-F238E27FC236}">
                  <a16:creationId xmlns:a16="http://schemas.microsoft.com/office/drawing/2014/main" id="{C487BF39-12B6-A649-89E3-8692E2A32F23}"/>
                </a:ext>
              </a:extLst>
            </p:cNvPr>
            <p:cNvSpPr/>
            <p:nvPr/>
          </p:nvSpPr>
          <p:spPr>
            <a:xfrm>
              <a:off x="838200" y="3490045"/>
              <a:ext cx="1606062" cy="1184031"/>
            </a:xfrm>
            <a:prstGeom prst="rect">
              <a:avLst/>
            </a:prstGeom>
            <a:solidFill>
              <a:srgbClr val="FF0000">
                <a:alpha val="1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Docker Remote API</a:t>
              </a:r>
            </a:p>
          </p:txBody>
        </p:sp>
        <p:sp>
          <p:nvSpPr>
            <p:cNvPr id="7" name="Can 6">
              <a:extLst>
                <a:ext uri="{FF2B5EF4-FFF2-40B4-BE49-F238E27FC236}">
                  <a16:creationId xmlns:a16="http://schemas.microsoft.com/office/drawing/2014/main" id="{70B9F80D-7A90-BA41-82B4-3B2EC4506CD2}"/>
                </a:ext>
              </a:extLst>
            </p:cNvPr>
            <p:cNvSpPr/>
            <p:nvPr/>
          </p:nvSpPr>
          <p:spPr>
            <a:xfrm>
              <a:off x="3338639" y="1377462"/>
              <a:ext cx="2452561" cy="957862"/>
            </a:xfrm>
            <a:prstGeom prst="can">
              <a:avLst/>
            </a:prstGeom>
            <a:solidFill>
              <a:srgbClr val="00B050">
                <a:alpha val="1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Registries</a:t>
              </a:r>
            </a:p>
          </p:txBody>
        </p:sp>
        <p:sp>
          <p:nvSpPr>
            <p:cNvPr id="8" name="Rectangle 7">
              <a:extLst>
                <a:ext uri="{FF2B5EF4-FFF2-40B4-BE49-F238E27FC236}">
                  <a16:creationId xmlns:a16="http://schemas.microsoft.com/office/drawing/2014/main" id="{15088E44-4DD4-6942-836A-063DBA373AA3}"/>
                </a:ext>
              </a:extLst>
            </p:cNvPr>
            <p:cNvSpPr/>
            <p:nvPr/>
          </p:nvSpPr>
          <p:spPr>
            <a:xfrm>
              <a:off x="3825010" y="4420241"/>
              <a:ext cx="1606062" cy="767431"/>
            </a:xfrm>
            <a:prstGeom prst="rect">
              <a:avLst/>
            </a:prstGeom>
            <a:solidFill>
              <a:srgbClr val="FF0000">
                <a:alpha val="1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Storage Driver</a:t>
              </a:r>
            </a:p>
          </p:txBody>
        </p:sp>
        <p:sp>
          <p:nvSpPr>
            <p:cNvPr id="9" name="Rectangle 8">
              <a:extLst>
                <a:ext uri="{FF2B5EF4-FFF2-40B4-BE49-F238E27FC236}">
                  <a16:creationId xmlns:a16="http://schemas.microsoft.com/office/drawing/2014/main" id="{9D02A0EC-3234-D743-8324-629379C6133D}"/>
                </a:ext>
              </a:extLst>
            </p:cNvPr>
            <p:cNvSpPr/>
            <p:nvPr/>
          </p:nvSpPr>
          <p:spPr>
            <a:xfrm>
              <a:off x="6636907" y="2766646"/>
              <a:ext cx="1436174" cy="1150938"/>
            </a:xfrm>
            <a:prstGeom prst="rect">
              <a:avLst/>
            </a:prstGeom>
            <a:solidFill>
              <a:srgbClr val="FF0000">
                <a:alpha val="1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Execution Driver</a:t>
              </a:r>
            </a:p>
          </p:txBody>
        </p:sp>
        <p:sp>
          <p:nvSpPr>
            <p:cNvPr id="11" name="Rectangle 10">
              <a:extLst>
                <a:ext uri="{FF2B5EF4-FFF2-40B4-BE49-F238E27FC236}">
                  <a16:creationId xmlns:a16="http://schemas.microsoft.com/office/drawing/2014/main" id="{CF37F661-9215-A949-87CE-677173D43C27}"/>
                </a:ext>
              </a:extLst>
            </p:cNvPr>
            <p:cNvSpPr/>
            <p:nvPr/>
          </p:nvSpPr>
          <p:spPr>
            <a:xfrm rot="16200000">
              <a:off x="4295905" y="5112329"/>
              <a:ext cx="767429" cy="2336188"/>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solidFill>
                  <a:schemeClr val="tx1"/>
                </a:solidFill>
              </a:endParaRPr>
            </a:p>
          </p:txBody>
        </p:sp>
        <p:sp>
          <p:nvSpPr>
            <p:cNvPr id="12" name="Up-down Arrow 11">
              <a:extLst>
                <a:ext uri="{FF2B5EF4-FFF2-40B4-BE49-F238E27FC236}">
                  <a16:creationId xmlns:a16="http://schemas.microsoft.com/office/drawing/2014/main" id="{0E2F44B6-093B-6642-A0F4-A49F7755058C}"/>
                </a:ext>
              </a:extLst>
            </p:cNvPr>
            <p:cNvSpPr/>
            <p:nvPr/>
          </p:nvSpPr>
          <p:spPr>
            <a:xfrm>
              <a:off x="4512166" y="2335324"/>
              <a:ext cx="158193" cy="481645"/>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3" name="Up-down Arrow 12">
              <a:extLst>
                <a:ext uri="{FF2B5EF4-FFF2-40B4-BE49-F238E27FC236}">
                  <a16:creationId xmlns:a16="http://schemas.microsoft.com/office/drawing/2014/main" id="{E891BEDE-4CAF-344B-86E3-BB41524C5CC3}"/>
                </a:ext>
              </a:extLst>
            </p:cNvPr>
            <p:cNvSpPr/>
            <p:nvPr/>
          </p:nvSpPr>
          <p:spPr>
            <a:xfrm rot="5400000">
              <a:off x="5947227" y="2764414"/>
              <a:ext cx="166981" cy="1162192"/>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4" name="Up-down Arrow 13">
              <a:extLst>
                <a:ext uri="{FF2B5EF4-FFF2-40B4-BE49-F238E27FC236}">
                  <a16:creationId xmlns:a16="http://schemas.microsoft.com/office/drawing/2014/main" id="{F2AA3C80-2364-1E41-92C1-CE06977285D8}"/>
                </a:ext>
              </a:extLst>
            </p:cNvPr>
            <p:cNvSpPr/>
            <p:nvPr/>
          </p:nvSpPr>
          <p:spPr>
            <a:xfrm rot="10800000">
              <a:off x="4521427" y="3917583"/>
              <a:ext cx="158192" cy="474601"/>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5" name="Up-down Arrow 14">
              <a:extLst>
                <a:ext uri="{FF2B5EF4-FFF2-40B4-BE49-F238E27FC236}">
                  <a16:creationId xmlns:a16="http://schemas.microsoft.com/office/drawing/2014/main" id="{21DCBDF3-374F-064F-8822-2531B7A10DAA}"/>
                </a:ext>
              </a:extLst>
            </p:cNvPr>
            <p:cNvSpPr/>
            <p:nvPr/>
          </p:nvSpPr>
          <p:spPr>
            <a:xfrm rot="5400000">
              <a:off x="8395396" y="2983238"/>
              <a:ext cx="184492" cy="829125"/>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nvGrpSpPr>
            <p:cNvPr id="25" name="Group 24">
              <a:extLst>
                <a:ext uri="{FF2B5EF4-FFF2-40B4-BE49-F238E27FC236}">
                  <a16:creationId xmlns:a16="http://schemas.microsoft.com/office/drawing/2014/main" id="{D8F9C751-E0CB-3B41-94CF-088E7A483679}"/>
                </a:ext>
              </a:extLst>
            </p:cNvPr>
            <p:cNvGrpSpPr/>
            <p:nvPr/>
          </p:nvGrpSpPr>
          <p:grpSpPr>
            <a:xfrm>
              <a:off x="8902206" y="1811214"/>
              <a:ext cx="1606062" cy="3130116"/>
              <a:chOff x="8902206" y="1377463"/>
              <a:chExt cx="1606062" cy="3130116"/>
            </a:xfrm>
          </p:grpSpPr>
          <p:sp>
            <p:nvSpPr>
              <p:cNvPr id="10" name="Rectangle 9">
                <a:extLst>
                  <a:ext uri="{FF2B5EF4-FFF2-40B4-BE49-F238E27FC236}">
                    <a16:creationId xmlns:a16="http://schemas.microsoft.com/office/drawing/2014/main" id="{E28D5504-7ED2-4C46-AE85-EE81500FD4B8}"/>
                  </a:ext>
                </a:extLst>
              </p:cNvPr>
              <p:cNvSpPr/>
              <p:nvPr/>
            </p:nvSpPr>
            <p:spPr>
              <a:xfrm>
                <a:off x="8902206" y="1377463"/>
                <a:ext cx="1606062" cy="3130116"/>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solidFill>
                    <a:schemeClr val="tx1"/>
                  </a:solidFill>
                </a:endParaRPr>
              </a:p>
            </p:txBody>
          </p:sp>
          <p:sp>
            <p:nvSpPr>
              <p:cNvPr id="16" name="Rectangle 15">
                <a:extLst>
                  <a:ext uri="{FF2B5EF4-FFF2-40B4-BE49-F238E27FC236}">
                    <a16:creationId xmlns:a16="http://schemas.microsoft.com/office/drawing/2014/main" id="{205294B7-C51E-9F40-919A-FB9869F58DF7}"/>
                  </a:ext>
                </a:extLst>
              </p:cNvPr>
              <p:cNvSpPr/>
              <p:nvPr/>
            </p:nvSpPr>
            <p:spPr>
              <a:xfrm>
                <a:off x="9085385" y="1632938"/>
                <a:ext cx="433753" cy="41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7" name="Rectangle 16">
                <a:extLst>
                  <a:ext uri="{FF2B5EF4-FFF2-40B4-BE49-F238E27FC236}">
                    <a16:creationId xmlns:a16="http://schemas.microsoft.com/office/drawing/2014/main" id="{833928EF-2EBF-BE43-B5E6-38C112785590}"/>
                  </a:ext>
                </a:extLst>
              </p:cNvPr>
              <p:cNvSpPr/>
              <p:nvPr/>
            </p:nvSpPr>
            <p:spPr>
              <a:xfrm>
                <a:off x="9806170" y="1632938"/>
                <a:ext cx="433753" cy="41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8" name="Rectangle 17">
                <a:extLst>
                  <a:ext uri="{FF2B5EF4-FFF2-40B4-BE49-F238E27FC236}">
                    <a16:creationId xmlns:a16="http://schemas.microsoft.com/office/drawing/2014/main" id="{5463158B-36A7-5C41-8E0D-12E20D0AAF02}"/>
                  </a:ext>
                </a:extLst>
              </p:cNvPr>
              <p:cNvSpPr/>
              <p:nvPr/>
            </p:nvSpPr>
            <p:spPr>
              <a:xfrm>
                <a:off x="9120555" y="2265981"/>
                <a:ext cx="433753" cy="41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9" name="Rectangle 18">
                <a:extLst>
                  <a:ext uri="{FF2B5EF4-FFF2-40B4-BE49-F238E27FC236}">
                    <a16:creationId xmlns:a16="http://schemas.microsoft.com/office/drawing/2014/main" id="{B892C248-8953-7B4E-BE30-583A583174A6}"/>
                  </a:ext>
                </a:extLst>
              </p:cNvPr>
              <p:cNvSpPr/>
              <p:nvPr/>
            </p:nvSpPr>
            <p:spPr>
              <a:xfrm>
                <a:off x="9841340" y="2265981"/>
                <a:ext cx="433753" cy="41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20" name="Rectangle 19">
                <a:extLst>
                  <a:ext uri="{FF2B5EF4-FFF2-40B4-BE49-F238E27FC236}">
                    <a16:creationId xmlns:a16="http://schemas.microsoft.com/office/drawing/2014/main" id="{F5E2D26F-C928-1E42-8A52-92CD0A712F6D}"/>
                  </a:ext>
                </a:extLst>
              </p:cNvPr>
              <p:cNvSpPr/>
              <p:nvPr/>
            </p:nvSpPr>
            <p:spPr>
              <a:xfrm>
                <a:off x="9132278" y="2969366"/>
                <a:ext cx="433753" cy="41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21" name="Rectangle 20">
                <a:extLst>
                  <a:ext uri="{FF2B5EF4-FFF2-40B4-BE49-F238E27FC236}">
                    <a16:creationId xmlns:a16="http://schemas.microsoft.com/office/drawing/2014/main" id="{50B37261-0B92-124C-8DDB-DE625BF773F7}"/>
                  </a:ext>
                </a:extLst>
              </p:cNvPr>
              <p:cNvSpPr/>
              <p:nvPr/>
            </p:nvSpPr>
            <p:spPr>
              <a:xfrm>
                <a:off x="9853063" y="2969366"/>
                <a:ext cx="433753" cy="41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22" name="Rectangle 21">
                <a:extLst>
                  <a:ext uri="{FF2B5EF4-FFF2-40B4-BE49-F238E27FC236}">
                    <a16:creationId xmlns:a16="http://schemas.microsoft.com/office/drawing/2014/main" id="{6BD97678-20B9-0246-979F-8278DCF5310C}"/>
                  </a:ext>
                </a:extLst>
              </p:cNvPr>
              <p:cNvSpPr/>
              <p:nvPr/>
            </p:nvSpPr>
            <p:spPr>
              <a:xfrm>
                <a:off x="9155724" y="3590693"/>
                <a:ext cx="433753" cy="41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23" name="Rectangle 22">
                <a:extLst>
                  <a:ext uri="{FF2B5EF4-FFF2-40B4-BE49-F238E27FC236}">
                    <a16:creationId xmlns:a16="http://schemas.microsoft.com/office/drawing/2014/main" id="{5C79A65E-E009-F247-B855-780D78E82C75}"/>
                  </a:ext>
                </a:extLst>
              </p:cNvPr>
              <p:cNvSpPr/>
              <p:nvPr/>
            </p:nvSpPr>
            <p:spPr>
              <a:xfrm>
                <a:off x="9876509" y="3590693"/>
                <a:ext cx="433753" cy="41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24" name="TextBox 23">
                <a:extLst>
                  <a:ext uri="{FF2B5EF4-FFF2-40B4-BE49-F238E27FC236}">
                    <a16:creationId xmlns:a16="http://schemas.microsoft.com/office/drawing/2014/main" id="{E9760EB8-5E33-0349-A556-9C1671F1D20C}"/>
                  </a:ext>
                </a:extLst>
              </p:cNvPr>
              <p:cNvSpPr txBox="1"/>
              <p:nvPr/>
            </p:nvSpPr>
            <p:spPr>
              <a:xfrm>
                <a:off x="9085386" y="4138246"/>
                <a:ext cx="1324706" cy="358440"/>
              </a:xfrm>
              <a:prstGeom prst="rect">
                <a:avLst/>
              </a:prstGeom>
              <a:noFill/>
            </p:spPr>
            <p:txBody>
              <a:bodyPr wrap="square" rtlCol="0">
                <a:spAutoFit/>
              </a:bodyPr>
              <a:lstStyle/>
              <a:p>
                <a:pPr algn="ctr"/>
                <a:r>
                  <a:rPr lang="en-US" sz="1200" b="1" dirty="0"/>
                  <a:t>Containers</a:t>
                </a:r>
              </a:p>
            </p:txBody>
          </p:sp>
        </p:grpSp>
        <p:sp>
          <p:nvSpPr>
            <p:cNvPr id="26" name="Rectangle 25">
              <a:extLst>
                <a:ext uri="{FF2B5EF4-FFF2-40B4-BE49-F238E27FC236}">
                  <a16:creationId xmlns:a16="http://schemas.microsoft.com/office/drawing/2014/main" id="{E496BF97-D52B-C64B-87EB-4B95321BEF39}"/>
                </a:ext>
              </a:extLst>
            </p:cNvPr>
            <p:cNvSpPr/>
            <p:nvPr/>
          </p:nvSpPr>
          <p:spPr>
            <a:xfrm>
              <a:off x="3784450" y="6071123"/>
              <a:ext cx="433753" cy="41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27" name="Rectangle 26">
              <a:extLst>
                <a:ext uri="{FF2B5EF4-FFF2-40B4-BE49-F238E27FC236}">
                  <a16:creationId xmlns:a16="http://schemas.microsoft.com/office/drawing/2014/main" id="{A154BE12-0412-C44D-8805-885D78BA3D0F}"/>
                </a:ext>
              </a:extLst>
            </p:cNvPr>
            <p:cNvSpPr/>
            <p:nvPr/>
          </p:nvSpPr>
          <p:spPr>
            <a:xfrm>
              <a:off x="4491128" y="6071123"/>
              <a:ext cx="433753" cy="41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28" name="Rectangle 27">
              <a:extLst>
                <a:ext uri="{FF2B5EF4-FFF2-40B4-BE49-F238E27FC236}">
                  <a16:creationId xmlns:a16="http://schemas.microsoft.com/office/drawing/2014/main" id="{563AD2E7-FA1D-2745-BE8E-0BE2BED4E49F}"/>
                </a:ext>
              </a:extLst>
            </p:cNvPr>
            <p:cNvSpPr/>
            <p:nvPr/>
          </p:nvSpPr>
          <p:spPr>
            <a:xfrm>
              <a:off x="5191945" y="6071126"/>
              <a:ext cx="433753" cy="41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29" name="TextBox 28">
              <a:extLst>
                <a:ext uri="{FF2B5EF4-FFF2-40B4-BE49-F238E27FC236}">
                  <a16:creationId xmlns:a16="http://schemas.microsoft.com/office/drawing/2014/main" id="{C8C381FD-2E5B-CA4A-8C0C-95440212D148}"/>
                </a:ext>
              </a:extLst>
            </p:cNvPr>
            <p:cNvSpPr txBox="1"/>
            <p:nvPr/>
          </p:nvSpPr>
          <p:spPr>
            <a:xfrm>
              <a:off x="5779807" y="5957257"/>
              <a:ext cx="1572994" cy="597400"/>
            </a:xfrm>
            <a:prstGeom prst="rect">
              <a:avLst/>
            </a:prstGeom>
            <a:noFill/>
          </p:spPr>
          <p:txBody>
            <a:bodyPr wrap="square" rtlCol="0">
              <a:spAutoFit/>
            </a:bodyPr>
            <a:lstStyle/>
            <a:p>
              <a:pPr algn="ctr"/>
              <a:r>
                <a:rPr lang="en-US" sz="1200" b="1" dirty="0"/>
                <a:t>Local Repositories</a:t>
              </a:r>
            </a:p>
          </p:txBody>
        </p:sp>
        <p:sp>
          <p:nvSpPr>
            <p:cNvPr id="30" name="Up-down Arrow 29">
              <a:extLst>
                <a:ext uri="{FF2B5EF4-FFF2-40B4-BE49-F238E27FC236}">
                  <a16:creationId xmlns:a16="http://schemas.microsoft.com/office/drawing/2014/main" id="{A9948C28-7528-F749-BDF7-38AB73F76693}"/>
                </a:ext>
              </a:extLst>
            </p:cNvPr>
            <p:cNvSpPr/>
            <p:nvPr/>
          </p:nvSpPr>
          <p:spPr>
            <a:xfrm rot="10800000">
              <a:off x="4521427" y="5187671"/>
              <a:ext cx="158192" cy="709036"/>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31" name="Up-down Arrow 30">
              <a:extLst>
                <a:ext uri="{FF2B5EF4-FFF2-40B4-BE49-F238E27FC236}">
                  <a16:creationId xmlns:a16="http://schemas.microsoft.com/office/drawing/2014/main" id="{03D34077-A6AA-3C47-85D1-B582ED9E5564}"/>
                </a:ext>
              </a:extLst>
            </p:cNvPr>
            <p:cNvSpPr/>
            <p:nvPr/>
          </p:nvSpPr>
          <p:spPr>
            <a:xfrm rot="15009717">
              <a:off x="3014907" y="3180431"/>
              <a:ext cx="236635" cy="1424705"/>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32" name="Up-down Arrow 31">
              <a:extLst>
                <a:ext uri="{FF2B5EF4-FFF2-40B4-BE49-F238E27FC236}">
                  <a16:creationId xmlns:a16="http://schemas.microsoft.com/office/drawing/2014/main" id="{C9B75DB1-4B77-0043-BC06-FC4AA5A04D27}"/>
                </a:ext>
              </a:extLst>
            </p:cNvPr>
            <p:cNvSpPr/>
            <p:nvPr/>
          </p:nvSpPr>
          <p:spPr>
            <a:xfrm rot="18497383">
              <a:off x="3054870" y="1923275"/>
              <a:ext cx="204420" cy="1691029"/>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sp>
        <p:nvSpPr>
          <p:cNvPr id="3" name="TextBox 2">
            <a:extLst>
              <a:ext uri="{FF2B5EF4-FFF2-40B4-BE49-F238E27FC236}">
                <a16:creationId xmlns:a16="http://schemas.microsoft.com/office/drawing/2014/main" id="{3E54E15E-D25F-5947-B3F2-21B6210FEBB6}"/>
              </a:ext>
            </a:extLst>
          </p:cNvPr>
          <p:cNvSpPr txBox="1"/>
          <p:nvPr/>
        </p:nvSpPr>
        <p:spPr>
          <a:xfrm>
            <a:off x="-55855" y="1814770"/>
            <a:ext cx="5740092" cy="3170099"/>
          </a:xfrm>
          <a:prstGeom prst="rect">
            <a:avLst/>
          </a:prstGeom>
          <a:noFill/>
        </p:spPr>
        <p:txBody>
          <a:bodyPr wrap="square" rtlCol="0">
            <a:spAutoFit/>
          </a:bodyPr>
          <a:lstStyle/>
          <a:p>
            <a:pPr marL="457200" indent="-457200" algn="just">
              <a:buFont typeface="+mj-lt"/>
              <a:buAutoNum type="arabicPeriod"/>
            </a:pPr>
            <a:r>
              <a:rPr lang="en-US" sz="2000" dirty="0"/>
              <a:t>If the docker image is not available, </a:t>
            </a:r>
            <a:r>
              <a:rPr lang="en-US" sz="2000" b="1" dirty="0"/>
              <a:t>docker run</a:t>
            </a:r>
            <a:r>
              <a:rPr lang="en-US" sz="2000" dirty="0"/>
              <a:t> communicates with docker daemon (which in turn communicates with registry and storage driver) to fetch the image from the registry, stores it into the local cache. If it is already available in the local cache, the available image is used.</a:t>
            </a:r>
          </a:p>
          <a:p>
            <a:pPr marL="457200" indent="-457200" algn="just">
              <a:buFont typeface="+mj-lt"/>
              <a:buAutoNum type="arabicPeriod"/>
            </a:pPr>
            <a:r>
              <a:rPr lang="en-US" sz="2000" dirty="0"/>
              <a:t>The daemon then instructs the execution driver to start-up the container with the parameters passed in the </a:t>
            </a:r>
            <a:r>
              <a:rPr lang="en-US" sz="2000" b="1" dirty="0"/>
              <a:t>docker run </a:t>
            </a:r>
            <a:r>
              <a:rPr lang="en-US" sz="2000" dirty="0"/>
              <a:t>command-line.</a:t>
            </a:r>
          </a:p>
        </p:txBody>
      </p:sp>
    </p:spTree>
    <p:extLst>
      <p:ext uri="{BB962C8B-B14F-4D97-AF65-F5344CB8AC3E}">
        <p14:creationId xmlns:p14="http://schemas.microsoft.com/office/powerpoint/2010/main" val="501567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440FC4-81F5-844C-AF53-C210B0516D0E}"/>
              </a:ext>
            </a:extLst>
          </p:cNvPr>
          <p:cNvSpPr>
            <a:spLocks noGrp="1"/>
          </p:cNvSpPr>
          <p:nvPr>
            <p:ph type="title"/>
          </p:nvPr>
        </p:nvSpPr>
        <p:spPr>
          <a:xfrm>
            <a:off x="175846" y="29158"/>
            <a:ext cx="10515600" cy="865798"/>
          </a:xfrm>
        </p:spPr>
        <p:txBody>
          <a:bodyPr/>
          <a:lstStyle/>
          <a:p>
            <a:r>
              <a:rPr lang="en-US" b="1" dirty="0">
                <a:highlight>
                  <a:srgbClr val="C0C0C0"/>
                </a:highlight>
              </a:rPr>
              <a:t>&gt; docker </a:t>
            </a:r>
            <a:r>
              <a:rPr lang="en-US" dirty="0">
                <a:highlight>
                  <a:srgbClr val="C0C0C0"/>
                </a:highlight>
              </a:rPr>
              <a:t>stop/kill</a:t>
            </a:r>
          </a:p>
        </p:txBody>
      </p:sp>
      <p:pic>
        <p:nvPicPr>
          <p:cNvPr id="3" name="Picture 2">
            <a:extLst>
              <a:ext uri="{FF2B5EF4-FFF2-40B4-BE49-F238E27FC236}">
                <a16:creationId xmlns:a16="http://schemas.microsoft.com/office/drawing/2014/main" id="{23EB1474-F5A6-594D-AE9C-80933EC42336}"/>
              </a:ext>
            </a:extLst>
          </p:cNvPr>
          <p:cNvPicPr>
            <a:picLocks noChangeAspect="1"/>
          </p:cNvPicPr>
          <p:nvPr/>
        </p:nvPicPr>
        <p:blipFill>
          <a:blip r:embed="rId2"/>
          <a:stretch>
            <a:fillRect/>
          </a:stretch>
        </p:blipFill>
        <p:spPr>
          <a:xfrm>
            <a:off x="1041650" y="885925"/>
            <a:ext cx="9842770" cy="5111920"/>
          </a:xfrm>
          <a:prstGeom prst="rect">
            <a:avLst/>
          </a:prstGeom>
          <a:solidFill>
            <a:srgbClr val="FF0000"/>
          </a:solidFill>
        </p:spPr>
      </p:pic>
      <p:sp>
        <p:nvSpPr>
          <p:cNvPr id="7" name="Rectangle 6">
            <a:extLst>
              <a:ext uri="{FF2B5EF4-FFF2-40B4-BE49-F238E27FC236}">
                <a16:creationId xmlns:a16="http://schemas.microsoft.com/office/drawing/2014/main" id="{B45345ED-58D5-A047-8405-FF5A68DCFD2A}"/>
              </a:ext>
            </a:extLst>
          </p:cNvPr>
          <p:cNvSpPr/>
          <p:nvPr/>
        </p:nvSpPr>
        <p:spPr>
          <a:xfrm>
            <a:off x="533400" y="1727200"/>
            <a:ext cx="10960100" cy="17907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F94E83D0-5150-ED4E-8922-F02A0A4A70C9}"/>
              </a:ext>
            </a:extLst>
          </p:cNvPr>
          <p:cNvSpPr/>
          <p:nvPr/>
        </p:nvSpPr>
        <p:spPr>
          <a:xfrm>
            <a:off x="3897016" y="2299384"/>
            <a:ext cx="6096000" cy="646331"/>
          </a:xfrm>
          <a:prstGeom prst="rect">
            <a:avLst/>
          </a:prstGeom>
          <a:solidFill>
            <a:srgbClr val="FF0000"/>
          </a:solidFill>
        </p:spPr>
        <p:txBody>
          <a:bodyPr>
            <a:spAutoFit/>
          </a:bodyPr>
          <a:lstStyle/>
          <a:p>
            <a:r>
              <a:rPr lang="en-US" b="1" dirty="0"/>
              <a:t>Stop: </a:t>
            </a:r>
            <a:r>
              <a:rPr lang="en-US" dirty="0"/>
              <a:t>Graceful (Note the grace period given for the container to cleanup</a:t>
            </a:r>
          </a:p>
        </p:txBody>
      </p:sp>
      <p:cxnSp>
        <p:nvCxnSpPr>
          <p:cNvPr id="10" name="Straight Connector 9">
            <a:extLst>
              <a:ext uri="{FF2B5EF4-FFF2-40B4-BE49-F238E27FC236}">
                <a16:creationId xmlns:a16="http://schemas.microsoft.com/office/drawing/2014/main" id="{0BF30DB9-FD22-1340-8E24-B7D06EB5F67F}"/>
              </a:ext>
            </a:extLst>
          </p:cNvPr>
          <p:cNvCxnSpPr/>
          <p:nvPr/>
        </p:nvCxnSpPr>
        <p:spPr>
          <a:xfrm>
            <a:off x="1041650" y="2736849"/>
            <a:ext cx="2171450"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BFAA7047-C64C-2F47-8B8D-8CE47DDA25C3}"/>
              </a:ext>
            </a:extLst>
          </p:cNvPr>
          <p:cNvSpPr/>
          <p:nvPr/>
        </p:nvSpPr>
        <p:spPr>
          <a:xfrm>
            <a:off x="533400" y="4521200"/>
            <a:ext cx="4711700" cy="147664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578F080D-ED6F-394D-BBE3-77BF47B3BAEB}"/>
              </a:ext>
            </a:extLst>
          </p:cNvPr>
          <p:cNvSpPr txBox="1"/>
          <p:nvPr/>
        </p:nvSpPr>
        <p:spPr>
          <a:xfrm>
            <a:off x="5433647" y="4797857"/>
            <a:ext cx="2351454" cy="461665"/>
          </a:xfrm>
          <a:prstGeom prst="rect">
            <a:avLst/>
          </a:prstGeom>
          <a:solidFill>
            <a:srgbClr val="FF0000"/>
          </a:solidFill>
        </p:spPr>
        <p:txBody>
          <a:bodyPr wrap="square" rtlCol="0">
            <a:spAutoFit/>
          </a:bodyPr>
          <a:lstStyle/>
          <a:p>
            <a:r>
              <a:rPr lang="en-US" sz="2400" b="1" dirty="0"/>
              <a:t>Kill: </a:t>
            </a:r>
            <a:r>
              <a:rPr lang="en-US" sz="2400" dirty="0"/>
              <a:t>Much faster </a:t>
            </a:r>
            <a:endParaRPr lang="en-US" sz="2400" b="1" dirty="0"/>
          </a:p>
        </p:txBody>
      </p:sp>
    </p:spTree>
    <p:extLst>
      <p:ext uri="{BB962C8B-B14F-4D97-AF65-F5344CB8AC3E}">
        <p14:creationId xmlns:p14="http://schemas.microsoft.com/office/powerpoint/2010/main" val="3082919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1" grpId="0" animBg="1"/>
      <p:bldP spid="5"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440FC4-81F5-844C-AF53-C210B0516D0E}"/>
              </a:ext>
            </a:extLst>
          </p:cNvPr>
          <p:cNvSpPr>
            <a:spLocks noGrp="1"/>
          </p:cNvSpPr>
          <p:nvPr>
            <p:ph type="title"/>
          </p:nvPr>
        </p:nvSpPr>
        <p:spPr>
          <a:xfrm>
            <a:off x="252046" y="365126"/>
            <a:ext cx="10515600" cy="865798"/>
          </a:xfrm>
        </p:spPr>
        <p:txBody>
          <a:bodyPr/>
          <a:lstStyle/>
          <a:p>
            <a:r>
              <a:rPr lang="en-US" b="1" dirty="0">
                <a:highlight>
                  <a:srgbClr val="C0C0C0"/>
                </a:highlight>
              </a:rPr>
              <a:t>&gt; docker </a:t>
            </a:r>
            <a:r>
              <a:rPr lang="en-US" dirty="0">
                <a:highlight>
                  <a:srgbClr val="C0C0C0"/>
                </a:highlight>
              </a:rPr>
              <a:t>attach</a:t>
            </a:r>
          </a:p>
        </p:txBody>
      </p:sp>
      <p:sp>
        <p:nvSpPr>
          <p:cNvPr id="4" name="TextBox 3">
            <a:extLst>
              <a:ext uri="{FF2B5EF4-FFF2-40B4-BE49-F238E27FC236}">
                <a16:creationId xmlns:a16="http://schemas.microsoft.com/office/drawing/2014/main" id="{108F6631-6B8A-634D-A4CE-D125380A5368}"/>
              </a:ext>
            </a:extLst>
          </p:cNvPr>
          <p:cNvSpPr txBox="1"/>
          <p:nvPr/>
        </p:nvSpPr>
        <p:spPr>
          <a:xfrm>
            <a:off x="252046" y="1545132"/>
            <a:ext cx="11939954" cy="1815882"/>
          </a:xfrm>
          <a:prstGeom prst="rect">
            <a:avLst/>
          </a:prstGeom>
          <a:noFill/>
        </p:spPr>
        <p:txBody>
          <a:bodyPr wrap="square" rtlCol="0">
            <a:spAutoFit/>
          </a:bodyPr>
          <a:lstStyle/>
          <a:p>
            <a:pPr marL="457200" indent="-457200">
              <a:buFont typeface="Arial" panose="020B0604020202020204" pitchFamily="34" charset="0"/>
              <a:buChar char="•"/>
            </a:pPr>
            <a:r>
              <a:rPr lang="en-US" sz="2800" dirty="0"/>
              <a:t>Create and run a container in detached mode. The test script here loops forever and prints date every second.</a:t>
            </a:r>
          </a:p>
          <a:p>
            <a:pPr marL="457200" indent="-457200">
              <a:buFont typeface="Arial" panose="020B0604020202020204" pitchFamily="34" charset="0"/>
              <a:buChar char="•"/>
            </a:pPr>
            <a:r>
              <a:rPr lang="en-US" sz="2800" dirty="0"/>
              <a:t>List the containers to check if the container is active</a:t>
            </a:r>
          </a:p>
          <a:p>
            <a:pPr marL="457200" indent="-457200">
              <a:buFont typeface="Arial" panose="020B0604020202020204" pitchFamily="34" charset="0"/>
              <a:buChar char="•"/>
            </a:pPr>
            <a:r>
              <a:rPr lang="en-US" sz="2800" dirty="0"/>
              <a:t>Attach to container so that the test message echoed to </a:t>
            </a:r>
            <a:r>
              <a:rPr lang="en-US" sz="2800" dirty="0" err="1"/>
              <a:t>stdout</a:t>
            </a:r>
            <a:r>
              <a:rPr lang="en-US" sz="2800" dirty="0"/>
              <a:t> could be seen.</a:t>
            </a:r>
          </a:p>
        </p:txBody>
      </p:sp>
      <p:pic>
        <p:nvPicPr>
          <p:cNvPr id="5" name="Picture 4">
            <a:extLst>
              <a:ext uri="{FF2B5EF4-FFF2-40B4-BE49-F238E27FC236}">
                <a16:creationId xmlns:a16="http://schemas.microsoft.com/office/drawing/2014/main" id="{D8146C04-029B-F84B-8EE3-D98250B89B27}"/>
              </a:ext>
            </a:extLst>
          </p:cNvPr>
          <p:cNvPicPr>
            <a:picLocks noChangeAspect="1"/>
          </p:cNvPicPr>
          <p:nvPr/>
        </p:nvPicPr>
        <p:blipFill>
          <a:blip r:embed="rId2"/>
          <a:stretch>
            <a:fillRect/>
          </a:stretch>
        </p:blipFill>
        <p:spPr>
          <a:xfrm>
            <a:off x="0" y="3361014"/>
            <a:ext cx="12192000" cy="3397493"/>
          </a:xfrm>
          <a:prstGeom prst="rect">
            <a:avLst/>
          </a:prstGeom>
        </p:spPr>
      </p:pic>
      <p:sp>
        <p:nvSpPr>
          <p:cNvPr id="6" name="Right Bracket 5">
            <a:extLst>
              <a:ext uri="{FF2B5EF4-FFF2-40B4-BE49-F238E27FC236}">
                <a16:creationId xmlns:a16="http://schemas.microsoft.com/office/drawing/2014/main" id="{AF49561C-5DE8-A54A-B173-EFD9D966C483}"/>
              </a:ext>
            </a:extLst>
          </p:cNvPr>
          <p:cNvSpPr/>
          <p:nvPr/>
        </p:nvSpPr>
        <p:spPr>
          <a:xfrm>
            <a:off x="4639733" y="5486400"/>
            <a:ext cx="287867" cy="1066800"/>
          </a:xfrm>
          <a:prstGeom prst="rightBracket">
            <a:avLst/>
          </a:prstGeom>
          <a:ln w="317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446879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440FC4-81F5-844C-AF53-C210B0516D0E}"/>
              </a:ext>
            </a:extLst>
          </p:cNvPr>
          <p:cNvSpPr>
            <a:spLocks noGrp="1"/>
          </p:cNvSpPr>
          <p:nvPr>
            <p:ph type="title"/>
          </p:nvPr>
        </p:nvSpPr>
        <p:spPr>
          <a:xfrm>
            <a:off x="252046" y="365126"/>
            <a:ext cx="10515600" cy="865798"/>
          </a:xfrm>
        </p:spPr>
        <p:txBody>
          <a:bodyPr/>
          <a:lstStyle/>
          <a:p>
            <a:r>
              <a:rPr lang="en-US" b="1" dirty="0">
                <a:highlight>
                  <a:srgbClr val="C0C0C0"/>
                </a:highlight>
              </a:rPr>
              <a:t>&gt; docker </a:t>
            </a:r>
            <a:r>
              <a:rPr lang="en-US" dirty="0">
                <a:highlight>
                  <a:srgbClr val="C0C0C0"/>
                </a:highlight>
              </a:rPr>
              <a:t>pause/unpause</a:t>
            </a:r>
          </a:p>
        </p:txBody>
      </p:sp>
      <p:pic>
        <p:nvPicPr>
          <p:cNvPr id="3" name="Picture 2">
            <a:extLst>
              <a:ext uri="{FF2B5EF4-FFF2-40B4-BE49-F238E27FC236}">
                <a16:creationId xmlns:a16="http://schemas.microsoft.com/office/drawing/2014/main" id="{2378C395-6FDB-E54C-8570-7AFF208A5FA0}"/>
              </a:ext>
            </a:extLst>
          </p:cNvPr>
          <p:cNvPicPr>
            <a:picLocks noChangeAspect="1"/>
          </p:cNvPicPr>
          <p:nvPr/>
        </p:nvPicPr>
        <p:blipFill>
          <a:blip r:embed="rId2"/>
          <a:stretch>
            <a:fillRect/>
          </a:stretch>
        </p:blipFill>
        <p:spPr>
          <a:xfrm>
            <a:off x="127000" y="1433902"/>
            <a:ext cx="12192000" cy="4447396"/>
          </a:xfrm>
          <a:prstGeom prst="rect">
            <a:avLst/>
          </a:prstGeom>
        </p:spPr>
      </p:pic>
      <p:sp>
        <p:nvSpPr>
          <p:cNvPr id="5" name="Rectangle 4">
            <a:extLst>
              <a:ext uri="{FF2B5EF4-FFF2-40B4-BE49-F238E27FC236}">
                <a16:creationId xmlns:a16="http://schemas.microsoft.com/office/drawing/2014/main" id="{52B61F93-5996-624F-9366-C90D77FDB279}"/>
              </a:ext>
            </a:extLst>
          </p:cNvPr>
          <p:cNvSpPr/>
          <p:nvPr/>
        </p:nvSpPr>
        <p:spPr>
          <a:xfrm>
            <a:off x="127000" y="4800600"/>
            <a:ext cx="2959100" cy="4826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AECF42B8-BD19-AE4A-B712-5290474E86A1}"/>
              </a:ext>
            </a:extLst>
          </p:cNvPr>
          <p:cNvCxnSpPr/>
          <p:nvPr/>
        </p:nvCxnSpPr>
        <p:spPr>
          <a:xfrm flipH="1">
            <a:off x="2806700" y="1587500"/>
            <a:ext cx="3733800" cy="332740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EC139444-DE40-E44B-8558-0172ECF3820B}"/>
              </a:ext>
            </a:extLst>
          </p:cNvPr>
          <p:cNvCxnSpPr>
            <a:cxnSpLocks/>
          </p:cNvCxnSpPr>
          <p:nvPr/>
        </p:nvCxnSpPr>
        <p:spPr>
          <a:xfrm flipH="1">
            <a:off x="2819400" y="2057400"/>
            <a:ext cx="3721100" cy="3086100"/>
          </a:xfrm>
          <a:prstGeom prst="straightConnector1">
            <a:avLst/>
          </a:prstGeom>
          <a:ln w="254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A70FCE4E-D601-0145-BEB5-B1CB0680C2EE}"/>
              </a:ext>
            </a:extLst>
          </p:cNvPr>
          <p:cNvSpPr txBox="1"/>
          <p:nvPr/>
        </p:nvSpPr>
        <p:spPr>
          <a:xfrm>
            <a:off x="2413000" y="6146800"/>
            <a:ext cx="7556500" cy="646331"/>
          </a:xfrm>
          <a:prstGeom prst="rect">
            <a:avLst/>
          </a:prstGeom>
          <a:noFill/>
        </p:spPr>
        <p:txBody>
          <a:bodyPr wrap="square" rtlCol="0">
            <a:spAutoFit/>
          </a:bodyPr>
          <a:lstStyle/>
          <a:p>
            <a:r>
              <a:rPr lang="en-US" dirty="0"/>
              <a:t>Pause and unpause moments differ by 34 seconds during which the container remained paused.</a:t>
            </a:r>
          </a:p>
        </p:txBody>
      </p:sp>
    </p:spTree>
    <p:extLst>
      <p:ext uri="{BB962C8B-B14F-4D97-AF65-F5344CB8AC3E}">
        <p14:creationId xmlns:p14="http://schemas.microsoft.com/office/powerpoint/2010/main" val="4048375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1"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4CCAAB-00E1-2B40-BB7B-4FE760E6DEC0}"/>
              </a:ext>
            </a:extLst>
          </p:cNvPr>
          <p:cNvSpPr>
            <a:spLocks noGrp="1"/>
          </p:cNvSpPr>
          <p:nvPr>
            <p:ph type="title"/>
          </p:nvPr>
        </p:nvSpPr>
        <p:spPr>
          <a:xfrm>
            <a:off x="838200" y="365126"/>
            <a:ext cx="10515600" cy="912690"/>
          </a:xfrm>
        </p:spPr>
        <p:txBody>
          <a:bodyPr/>
          <a:lstStyle/>
          <a:p>
            <a:r>
              <a:rPr lang="en-US" dirty="0"/>
              <a:t>Introduction</a:t>
            </a:r>
          </a:p>
        </p:txBody>
      </p:sp>
      <p:sp>
        <p:nvSpPr>
          <p:cNvPr id="3" name="Content Placeholder 2">
            <a:extLst>
              <a:ext uri="{FF2B5EF4-FFF2-40B4-BE49-F238E27FC236}">
                <a16:creationId xmlns:a16="http://schemas.microsoft.com/office/drawing/2014/main" id="{65329AA1-95C7-6E42-8AB4-7780FB3F9D80}"/>
              </a:ext>
            </a:extLst>
          </p:cNvPr>
          <p:cNvSpPr>
            <a:spLocks noGrp="1"/>
          </p:cNvSpPr>
          <p:nvPr>
            <p:ph idx="1"/>
          </p:nvPr>
        </p:nvSpPr>
        <p:spPr>
          <a:xfrm>
            <a:off x="838200" y="1825624"/>
            <a:ext cx="10515600" cy="4422775"/>
          </a:xfrm>
        </p:spPr>
        <p:txBody>
          <a:bodyPr>
            <a:normAutofit fontScale="85000" lnSpcReduction="10000"/>
          </a:bodyPr>
          <a:lstStyle/>
          <a:p>
            <a:pPr algn="just">
              <a:buFont typeface="Courier New" panose="02070309020205020404" pitchFamily="49" charset="0"/>
              <a:buChar char="o"/>
            </a:pPr>
            <a:r>
              <a:rPr lang="en-US" dirty="0"/>
              <a:t>As we have already learnt, </a:t>
            </a:r>
          </a:p>
          <a:p>
            <a:pPr lvl="1" algn="just"/>
            <a:r>
              <a:rPr lang="en-US" dirty="0"/>
              <a:t>Containers are an abstraction of capabilities supported and provided by the Linux Kernel</a:t>
            </a:r>
          </a:p>
          <a:p>
            <a:pPr lvl="1" algn="just"/>
            <a:r>
              <a:rPr lang="en-US" dirty="0"/>
              <a:t>Containers are hard to start-up through user-programs.</a:t>
            </a:r>
          </a:p>
          <a:p>
            <a:pPr marL="457200" lvl="1" indent="0" algn="just">
              <a:buNone/>
            </a:pPr>
            <a:endParaRPr lang="en-US" dirty="0"/>
          </a:p>
          <a:p>
            <a:pPr algn="just">
              <a:buFont typeface="Courier New" panose="02070309020205020404" pitchFamily="49" charset="0"/>
              <a:buChar char="o"/>
            </a:pPr>
            <a:r>
              <a:rPr lang="en-US" dirty="0"/>
              <a:t>Tools like </a:t>
            </a:r>
            <a:r>
              <a:rPr lang="en-US" i="1" dirty="0"/>
              <a:t>LXC</a:t>
            </a:r>
            <a:r>
              <a:rPr lang="en-US" dirty="0"/>
              <a:t> which pre-dated Docker simplified creation to some extent, but </a:t>
            </a:r>
            <a:r>
              <a:rPr lang="en-US" i="1" dirty="0" err="1"/>
              <a:t>mnt</a:t>
            </a:r>
            <a:r>
              <a:rPr lang="en-US" i="1" dirty="0"/>
              <a:t> </a:t>
            </a:r>
            <a:r>
              <a:rPr lang="en-US" dirty="0"/>
              <a:t>name space and network management remained cumbersome. This gave rise to docker.</a:t>
            </a:r>
          </a:p>
          <a:p>
            <a:pPr algn="just">
              <a:buFont typeface="Courier New" panose="02070309020205020404" pitchFamily="49" charset="0"/>
              <a:buChar char="o"/>
            </a:pPr>
            <a:endParaRPr lang="en-US" b="1" dirty="0"/>
          </a:p>
          <a:p>
            <a:pPr algn="just">
              <a:buFont typeface="Courier New" panose="02070309020205020404" pitchFamily="49" charset="0"/>
              <a:buChar char="o"/>
            </a:pPr>
            <a:r>
              <a:rPr lang="en-US" b="1" dirty="0"/>
              <a:t>Docker</a:t>
            </a:r>
            <a:r>
              <a:rPr lang="en-US" dirty="0"/>
              <a:t> is a platform which facilitates packaging and management of distributed applications in containers which have </a:t>
            </a:r>
          </a:p>
          <a:p>
            <a:pPr lvl="1" algn="just"/>
            <a:r>
              <a:rPr lang="en-US" dirty="0"/>
              <a:t>Low over-head in terms of resources consumed.</a:t>
            </a:r>
          </a:p>
          <a:p>
            <a:pPr lvl="1" algn="just"/>
            <a:r>
              <a:rPr lang="en-US" dirty="0"/>
              <a:t>Encapsulate all system/context dependencies of the component(s) of the application.</a:t>
            </a:r>
          </a:p>
          <a:p>
            <a:pPr lvl="1" algn="just"/>
            <a:r>
              <a:rPr lang="en-US" dirty="0"/>
              <a:t>Portable enough to be moved around from one host to another.</a:t>
            </a:r>
          </a:p>
          <a:p>
            <a:pPr marL="457200" lvl="1" indent="0" algn="just">
              <a:buNone/>
            </a:pPr>
            <a:endParaRPr lang="en-US" dirty="0"/>
          </a:p>
        </p:txBody>
      </p:sp>
    </p:spTree>
    <p:extLst>
      <p:ext uri="{BB962C8B-B14F-4D97-AF65-F5344CB8AC3E}">
        <p14:creationId xmlns:p14="http://schemas.microsoft.com/office/powerpoint/2010/main" val="39487135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440FC4-81F5-844C-AF53-C210B0516D0E}"/>
              </a:ext>
            </a:extLst>
          </p:cNvPr>
          <p:cNvSpPr>
            <a:spLocks noGrp="1"/>
          </p:cNvSpPr>
          <p:nvPr>
            <p:ph type="title"/>
          </p:nvPr>
        </p:nvSpPr>
        <p:spPr>
          <a:xfrm>
            <a:off x="180794" y="67417"/>
            <a:ext cx="10515600" cy="865798"/>
          </a:xfrm>
        </p:spPr>
        <p:txBody>
          <a:bodyPr/>
          <a:lstStyle/>
          <a:p>
            <a:r>
              <a:rPr lang="en-US" b="1" dirty="0">
                <a:highlight>
                  <a:srgbClr val="C0C0C0"/>
                </a:highlight>
              </a:rPr>
              <a:t>&gt; docker </a:t>
            </a:r>
            <a:r>
              <a:rPr lang="en-US" dirty="0">
                <a:highlight>
                  <a:srgbClr val="C0C0C0"/>
                </a:highlight>
              </a:rPr>
              <a:t>exec</a:t>
            </a:r>
          </a:p>
        </p:txBody>
      </p:sp>
      <p:sp>
        <p:nvSpPr>
          <p:cNvPr id="4" name="TextBox 3">
            <a:extLst>
              <a:ext uri="{FF2B5EF4-FFF2-40B4-BE49-F238E27FC236}">
                <a16:creationId xmlns:a16="http://schemas.microsoft.com/office/drawing/2014/main" id="{FBABC7C4-5C67-3E4E-95DE-B1041ABB846C}"/>
              </a:ext>
            </a:extLst>
          </p:cNvPr>
          <p:cNvSpPr txBox="1"/>
          <p:nvPr/>
        </p:nvSpPr>
        <p:spPr>
          <a:xfrm>
            <a:off x="350734" y="5945095"/>
            <a:ext cx="10816601" cy="830997"/>
          </a:xfrm>
          <a:prstGeom prst="rect">
            <a:avLst/>
          </a:prstGeom>
          <a:noFill/>
        </p:spPr>
        <p:txBody>
          <a:bodyPr wrap="square" rtlCol="0">
            <a:spAutoFit/>
          </a:bodyPr>
          <a:lstStyle/>
          <a:p>
            <a:r>
              <a:rPr lang="en-US" sz="2400" dirty="0"/>
              <a:t>Exec helps in running commands within a container. Above example illustrates the </a:t>
            </a:r>
            <a:r>
              <a:rPr lang="en-US" sz="2400" b="1" dirty="0"/>
              <a:t>cat /etc/</a:t>
            </a:r>
            <a:r>
              <a:rPr lang="en-US" sz="2400" b="1" dirty="0" err="1"/>
              <a:t>os</a:t>
            </a:r>
            <a:r>
              <a:rPr lang="en-US" sz="2400" b="1" dirty="0"/>
              <a:t>-release</a:t>
            </a:r>
            <a:r>
              <a:rPr lang="en-US" sz="2400" dirty="0"/>
              <a:t> command being run inside the container.</a:t>
            </a:r>
          </a:p>
        </p:txBody>
      </p:sp>
      <p:pic>
        <p:nvPicPr>
          <p:cNvPr id="6" name="Picture 5">
            <a:extLst>
              <a:ext uri="{FF2B5EF4-FFF2-40B4-BE49-F238E27FC236}">
                <a16:creationId xmlns:a16="http://schemas.microsoft.com/office/drawing/2014/main" id="{80F5D5C8-F542-FC42-B101-B9D4CC3D087D}"/>
              </a:ext>
            </a:extLst>
          </p:cNvPr>
          <p:cNvPicPr>
            <a:picLocks noChangeAspect="1"/>
          </p:cNvPicPr>
          <p:nvPr/>
        </p:nvPicPr>
        <p:blipFill>
          <a:blip r:embed="rId2"/>
          <a:stretch>
            <a:fillRect/>
          </a:stretch>
        </p:blipFill>
        <p:spPr>
          <a:xfrm>
            <a:off x="535538" y="933215"/>
            <a:ext cx="10631797" cy="4930855"/>
          </a:xfrm>
          <a:prstGeom prst="rect">
            <a:avLst/>
          </a:prstGeom>
        </p:spPr>
      </p:pic>
      <p:sp>
        <p:nvSpPr>
          <p:cNvPr id="7" name="Rectangle 6">
            <a:extLst>
              <a:ext uri="{FF2B5EF4-FFF2-40B4-BE49-F238E27FC236}">
                <a16:creationId xmlns:a16="http://schemas.microsoft.com/office/drawing/2014/main" id="{BE1DAAA5-6B0A-DC4A-A5FD-302B166F7B0B}"/>
              </a:ext>
            </a:extLst>
          </p:cNvPr>
          <p:cNvSpPr/>
          <p:nvPr/>
        </p:nvSpPr>
        <p:spPr>
          <a:xfrm>
            <a:off x="180794" y="2138877"/>
            <a:ext cx="11749779" cy="360878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86166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22EE64-166C-C34D-8C47-F75629B3ADBE}"/>
              </a:ext>
            </a:extLst>
          </p:cNvPr>
          <p:cNvSpPr>
            <a:spLocks noGrp="1"/>
          </p:cNvSpPr>
          <p:nvPr>
            <p:ph type="title"/>
          </p:nvPr>
        </p:nvSpPr>
        <p:spPr>
          <a:xfrm>
            <a:off x="0" y="2428387"/>
            <a:ext cx="12191999" cy="1325563"/>
          </a:xfrm>
          <a:solidFill>
            <a:schemeClr val="bg1">
              <a:lumMod val="65000"/>
            </a:schemeClr>
          </a:solidFill>
        </p:spPr>
        <p:txBody>
          <a:bodyPr/>
          <a:lstStyle/>
          <a:p>
            <a:pPr algn="ctr"/>
            <a:r>
              <a:rPr lang="en-US" dirty="0"/>
              <a:t>Docker Images: Creation And Management</a:t>
            </a:r>
          </a:p>
        </p:txBody>
      </p:sp>
    </p:spTree>
    <p:extLst>
      <p:ext uri="{BB962C8B-B14F-4D97-AF65-F5344CB8AC3E}">
        <p14:creationId xmlns:p14="http://schemas.microsoft.com/office/powerpoint/2010/main" val="15168425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189947E-75DF-B045-A1E4-DFA2EA0F55FD}"/>
              </a:ext>
            </a:extLst>
          </p:cNvPr>
          <p:cNvSpPr>
            <a:spLocks noGrp="1"/>
          </p:cNvSpPr>
          <p:nvPr>
            <p:ph type="title"/>
          </p:nvPr>
        </p:nvSpPr>
        <p:spPr>
          <a:xfrm>
            <a:off x="186377" y="73734"/>
            <a:ext cx="10515600" cy="597957"/>
          </a:xfrm>
        </p:spPr>
        <p:txBody>
          <a:bodyPr>
            <a:normAutofit fontScale="90000"/>
          </a:bodyPr>
          <a:lstStyle/>
          <a:p>
            <a:r>
              <a:rPr lang="en-US" dirty="0" err="1"/>
              <a:t>Dockerfile</a:t>
            </a:r>
            <a:endParaRPr lang="en-US" dirty="0"/>
          </a:p>
        </p:txBody>
      </p:sp>
      <p:sp>
        <p:nvSpPr>
          <p:cNvPr id="7" name="Rectangle 6">
            <a:extLst>
              <a:ext uri="{FF2B5EF4-FFF2-40B4-BE49-F238E27FC236}">
                <a16:creationId xmlns:a16="http://schemas.microsoft.com/office/drawing/2014/main" id="{4E46F9E6-7A92-A948-82DD-FD285A4A7B01}"/>
              </a:ext>
            </a:extLst>
          </p:cNvPr>
          <p:cNvSpPr/>
          <p:nvPr/>
        </p:nvSpPr>
        <p:spPr>
          <a:xfrm>
            <a:off x="5392615" y="859362"/>
            <a:ext cx="6613008" cy="1354217"/>
          </a:xfrm>
          <a:prstGeom prst="rect">
            <a:avLst/>
          </a:prstGeom>
          <a:solidFill>
            <a:schemeClr val="bg1">
              <a:lumMod val="85000"/>
            </a:schemeClr>
          </a:solidFill>
        </p:spPr>
        <p:txBody>
          <a:bodyPr wrap="square">
            <a:spAutoFit/>
          </a:bodyPr>
          <a:lstStyle/>
          <a:p>
            <a:r>
              <a:rPr lang="en-US" sz="1600" dirty="0"/>
              <a:t>#!/bin/bash</a:t>
            </a:r>
          </a:p>
          <a:p>
            <a:endParaRPr lang="en-US" sz="1600" dirty="0"/>
          </a:p>
          <a:p>
            <a:r>
              <a:rPr lang="en-US" sz="1600" dirty="0"/>
              <a:t>echo "This is a start-up script for the app”</a:t>
            </a:r>
          </a:p>
          <a:p>
            <a:r>
              <a:rPr lang="en-US" sz="1600" dirty="0"/>
              <a:t>echo $TEST_ENV_DATA &gt;&gt; /</a:t>
            </a:r>
            <a:r>
              <a:rPr lang="en-US" sz="1600" dirty="0" err="1"/>
              <a:t>persisData</a:t>
            </a:r>
            <a:r>
              <a:rPr lang="en-US" sz="1600" dirty="0"/>
              <a:t>/</a:t>
            </a:r>
            <a:r>
              <a:rPr lang="en-US" sz="1600" dirty="0" err="1"/>
              <a:t>datelog.txt</a:t>
            </a:r>
            <a:endParaRPr lang="en-US" sz="1600" dirty="0"/>
          </a:p>
          <a:p>
            <a:r>
              <a:rPr lang="en-US" sz="1600" dirty="0"/>
              <a:t>while true; do sleep 1; date | tee –a /</a:t>
            </a:r>
            <a:r>
              <a:rPr lang="en-US" sz="1600" dirty="0" err="1"/>
              <a:t>persisData</a:t>
            </a:r>
            <a:r>
              <a:rPr lang="en-US" sz="1600" dirty="0"/>
              <a:t>/</a:t>
            </a:r>
            <a:r>
              <a:rPr lang="en-US" sz="1600" dirty="0" err="1"/>
              <a:t>datelog.txt</a:t>
            </a:r>
            <a:r>
              <a:rPr lang="en-US" sz="1600" dirty="0"/>
              <a:t>; done</a:t>
            </a:r>
          </a:p>
        </p:txBody>
      </p:sp>
      <p:sp>
        <p:nvSpPr>
          <p:cNvPr id="8" name="Rectangle 7">
            <a:extLst>
              <a:ext uri="{FF2B5EF4-FFF2-40B4-BE49-F238E27FC236}">
                <a16:creationId xmlns:a16="http://schemas.microsoft.com/office/drawing/2014/main" id="{70BB5F8B-002E-B14E-AA68-6EBF57A73A8E}"/>
              </a:ext>
            </a:extLst>
          </p:cNvPr>
          <p:cNvSpPr/>
          <p:nvPr/>
        </p:nvSpPr>
        <p:spPr>
          <a:xfrm>
            <a:off x="5392615" y="3856365"/>
            <a:ext cx="6613008" cy="2062103"/>
          </a:xfrm>
          <a:prstGeom prst="rect">
            <a:avLst/>
          </a:prstGeom>
          <a:solidFill>
            <a:schemeClr val="bg1">
              <a:lumMod val="85000"/>
            </a:schemeClr>
          </a:solidFill>
        </p:spPr>
        <p:txBody>
          <a:bodyPr wrap="square">
            <a:spAutoFit/>
          </a:bodyPr>
          <a:lstStyle/>
          <a:p>
            <a:r>
              <a:rPr lang="en-US" sz="1600" b="1" dirty="0"/>
              <a:t>FROM</a:t>
            </a:r>
            <a:r>
              <a:rPr lang="en-US" sz="1600" dirty="0"/>
              <a:t> </a:t>
            </a:r>
            <a:r>
              <a:rPr lang="en-US" sz="1600" dirty="0" err="1"/>
              <a:t>ubuntu:latest</a:t>
            </a:r>
            <a:endParaRPr lang="en-US" sz="1600" dirty="0"/>
          </a:p>
          <a:p>
            <a:r>
              <a:rPr lang="en-US" sz="1600" b="1" dirty="0"/>
              <a:t>RUN</a:t>
            </a:r>
            <a:r>
              <a:rPr lang="en-US" sz="1600" dirty="0"/>
              <a:t> apt-get update</a:t>
            </a:r>
          </a:p>
          <a:p>
            <a:r>
              <a:rPr lang="en-US" sz="1600" b="1" dirty="0"/>
              <a:t>RUN</a:t>
            </a:r>
            <a:r>
              <a:rPr lang="en-US" sz="1600" dirty="0"/>
              <a:t> </a:t>
            </a:r>
            <a:r>
              <a:rPr lang="en-US" sz="1600" dirty="0" err="1"/>
              <a:t>mkdir</a:t>
            </a:r>
            <a:r>
              <a:rPr lang="en-US" sz="1600" dirty="0"/>
              <a:t> /</a:t>
            </a:r>
            <a:r>
              <a:rPr lang="en-US" sz="1600" dirty="0" err="1"/>
              <a:t>persistData</a:t>
            </a:r>
            <a:endParaRPr lang="en-US" sz="1600" dirty="0"/>
          </a:p>
          <a:p>
            <a:r>
              <a:rPr lang="en-US" sz="1600" b="1" dirty="0"/>
              <a:t>WORKDIR</a:t>
            </a:r>
            <a:r>
              <a:rPr lang="en-US" sz="1600" dirty="0"/>
              <a:t> /app</a:t>
            </a:r>
          </a:p>
          <a:p>
            <a:r>
              <a:rPr lang="en-US" sz="1600" b="1" dirty="0"/>
              <a:t>ENV</a:t>
            </a:r>
            <a:r>
              <a:rPr lang="en-US" sz="1600" dirty="0"/>
              <a:t> TEST_ENV_VAR=“This is a winter school demo”</a:t>
            </a:r>
          </a:p>
          <a:p>
            <a:r>
              <a:rPr lang="en-US" sz="1600" b="1" dirty="0"/>
              <a:t>VOLUME</a:t>
            </a:r>
            <a:r>
              <a:rPr lang="en-US" sz="1600" dirty="0"/>
              <a:t> /</a:t>
            </a:r>
            <a:r>
              <a:rPr lang="en-US" sz="1600" dirty="0" err="1"/>
              <a:t>persistData</a:t>
            </a:r>
            <a:endParaRPr lang="en-US" sz="1600" dirty="0"/>
          </a:p>
          <a:p>
            <a:r>
              <a:rPr lang="en-US" sz="1600" b="1" dirty="0"/>
              <a:t>COPY</a:t>
            </a:r>
            <a:r>
              <a:rPr lang="en-US" sz="1600" dirty="0"/>
              <a:t> </a:t>
            </a:r>
            <a:r>
              <a:rPr lang="en-US" sz="1600" dirty="0" err="1"/>
              <a:t>test.sh</a:t>
            </a:r>
            <a:r>
              <a:rPr lang="en-US" sz="1600" dirty="0"/>
              <a:t> /app/</a:t>
            </a:r>
            <a:r>
              <a:rPr lang="en-US" sz="1600" dirty="0" err="1"/>
              <a:t>test.sh</a:t>
            </a:r>
            <a:endParaRPr lang="en-US" sz="1600" dirty="0"/>
          </a:p>
          <a:p>
            <a:r>
              <a:rPr lang="en-US" sz="1600" b="1" dirty="0"/>
              <a:t>CMD</a:t>
            </a:r>
            <a:r>
              <a:rPr lang="en-US" sz="1600" dirty="0"/>
              <a:t> [”/app/</a:t>
            </a:r>
            <a:r>
              <a:rPr lang="en-US" sz="1600" dirty="0" err="1"/>
              <a:t>test.sh</a:t>
            </a:r>
            <a:r>
              <a:rPr lang="en-US" sz="1600" dirty="0"/>
              <a:t>”]</a:t>
            </a:r>
          </a:p>
        </p:txBody>
      </p:sp>
      <p:sp>
        <p:nvSpPr>
          <p:cNvPr id="9" name="TextBox 8">
            <a:extLst>
              <a:ext uri="{FF2B5EF4-FFF2-40B4-BE49-F238E27FC236}">
                <a16:creationId xmlns:a16="http://schemas.microsoft.com/office/drawing/2014/main" id="{C12867E9-7C48-684C-8AD6-56FDB6CCA2FA}"/>
              </a:ext>
            </a:extLst>
          </p:cNvPr>
          <p:cNvSpPr txBox="1"/>
          <p:nvPr/>
        </p:nvSpPr>
        <p:spPr>
          <a:xfrm>
            <a:off x="5392615" y="2213579"/>
            <a:ext cx="6613008" cy="1200329"/>
          </a:xfrm>
          <a:prstGeom prst="rect">
            <a:avLst/>
          </a:prstGeom>
          <a:noFill/>
        </p:spPr>
        <p:txBody>
          <a:bodyPr wrap="square" rtlCol="0">
            <a:spAutoFit/>
          </a:bodyPr>
          <a:lstStyle/>
          <a:p>
            <a:r>
              <a:rPr lang="en-US" b="1" dirty="0"/>
              <a:t>Sample test shell script which prints few messages (one hard-coded and other from env variable) to </a:t>
            </a:r>
            <a:r>
              <a:rPr lang="en-US" b="1" dirty="0" err="1"/>
              <a:t>stdout</a:t>
            </a:r>
            <a:r>
              <a:rPr lang="en-US" b="1" dirty="0"/>
              <a:t> and appends it to a file, and loops on infinitely printing the date and time, and also appending it to a file.</a:t>
            </a:r>
          </a:p>
        </p:txBody>
      </p:sp>
      <p:sp>
        <p:nvSpPr>
          <p:cNvPr id="10" name="TextBox 9">
            <a:extLst>
              <a:ext uri="{FF2B5EF4-FFF2-40B4-BE49-F238E27FC236}">
                <a16:creationId xmlns:a16="http://schemas.microsoft.com/office/drawing/2014/main" id="{3699CDE9-E66E-4F4A-AEB8-6F9E0662D5E9}"/>
              </a:ext>
            </a:extLst>
          </p:cNvPr>
          <p:cNvSpPr txBox="1"/>
          <p:nvPr/>
        </p:nvSpPr>
        <p:spPr>
          <a:xfrm>
            <a:off x="5420729" y="5964634"/>
            <a:ext cx="6419577" cy="923330"/>
          </a:xfrm>
          <a:prstGeom prst="rect">
            <a:avLst/>
          </a:prstGeom>
          <a:noFill/>
        </p:spPr>
        <p:txBody>
          <a:bodyPr wrap="square" rtlCol="0">
            <a:spAutoFit/>
          </a:bodyPr>
          <a:lstStyle/>
          <a:p>
            <a:pPr algn="just"/>
            <a:r>
              <a:rPr lang="en-US" b="1" dirty="0"/>
              <a:t>Sample </a:t>
            </a:r>
            <a:r>
              <a:rPr lang="en-US" b="1" dirty="0" err="1"/>
              <a:t>Dockerfile</a:t>
            </a:r>
            <a:r>
              <a:rPr lang="en-US" b="1" dirty="0"/>
              <a:t> which uses a </a:t>
            </a:r>
            <a:r>
              <a:rPr lang="en-US" b="1" i="1" dirty="0" err="1"/>
              <a:t>ubuntu:latest</a:t>
            </a:r>
            <a:r>
              <a:rPr lang="en-US" b="1" dirty="0"/>
              <a:t> base image, injects the shell script from above as a layer and sets it as the startup script.</a:t>
            </a:r>
          </a:p>
        </p:txBody>
      </p:sp>
      <p:sp>
        <p:nvSpPr>
          <p:cNvPr id="11" name="TextBox 10">
            <a:extLst>
              <a:ext uri="{FF2B5EF4-FFF2-40B4-BE49-F238E27FC236}">
                <a16:creationId xmlns:a16="http://schemas.microsoft.com/office/drawing/2014/main" id="{635F22A5-8041-F74E-A325-4A1049493258}"/>
              </a:ext>
            </a:extLst>
          </p:cNvPr>
          <p:cNvSpPr txBox="1"/>
          <p:nvPr/>
        </p:nvSpPr>
        <p:spPr>
          <a:xfrm>
            <a:off x="-31694" y="939532"/>
            <a:ext cx="5452423" cy="5355312"/>
          </a:xfrm>
          <a:prstGeom prst="rect">
            <a:avLst/>
          </a:prstGeom>
          <a:noFill/>
        </p:spPr>
        <p:txBody>
          <a:bodyPr wrap="square" rtlCol="0">
            <a:spAutoFit/>
          </a:bodyPr>
          <a:lstStyle/>
          <a:p>
            <a:pPr marL="285750" indent="-285750">
              <a:buFont typeface="Courier New" panose="02070309020205020404" pitchFamily="49" charset="0"/>
              <a:buChar char="o"/>
            </a:pPr>
            <a:r>
              <a:rPr lang="en-US" sz="1600" dirty="0"/>
              <a:t>The </a:t>
            </a:r>
            <a:r>
              <a:rPr lang="en-US" sz="1600" i="1" dirty="0" err="1"/>
              <a:t>Dockerfile</a:t>
            </a:r>
            <a:r>
              <a:rPr lang="en-US" sz="1600" dirty="0"/>
              <a:t> is a file which a user could define using a set of pre-specified instructions so that the docker daemon could execute these instructions on a temporary container and commit the changes indicated by the instructions so as to create an image the user requires.</a:t>
            </a:r>
          </a:p>
          <a:p>
            <a:pPr marL="285750" indent="-285750">
              <a:buFont typeface="Courier New" panose="02070309020205020404" pitchFamily="49" charset="0"/>
              <a:buChar char="o"/>
            </a:pPr>
            <a:r>
              <a:rPr lang="en-US" sz="1600" dirty="0"/>
              <a:t>In the illustration shown, the </a:t>
            </a:r>
            <a:r>
              <a:rPr lang="en-US" sz="1600" dirty="0" err="1"/>
              <a:t>dockerfile</a:t>
            </a:r>
            <a:r>
              <a:rPr lang="en-US" sz="1600" dirty="0"/>
              <a:t> instructions are explained below:</a:t>
            </a:r>
          </a:p>
          <a:p>
            <a:pPr marL="742950" lvl="1" indent="-285750">
              <a:buFont typeface="Arial" panose="020B0604020202020204" pitchFamily="34" charset="0"/>
              <a:buChar char="•"/>
            </a:pPr>
            <a:r>
              <a:rPr lang="en-US" sz="1600" b="1" dirty="0"/>
              <a:t>FROM </a:t>
            </a:r>
            <a:r>
              <a:rPr lang="en-US" sz="1600" dirty="0"/>
              <a:t>is the first instruction and specifies the base image over which rest of the image is layered.</a:t>
            </a:r>
          </a:p>
          <a:p>
            <a:pPr marL="742950" lvl="1" indent="-285750">
              <a:buFont typeface="Arial" panose="020B0604020202020204" pitchFamily="34" charset="0"/>
              <a:buChar char="•"/>
            </a:pPr>
            <a:r>
              <a:rPr lang="en-US" sz="1600" b="1" dirty="0"/>
              <a:t>RUN</a:t>
            </a:r>
            <a:r>
              <a:rPr lang="en-US" sz="1600" dirty="0"/>
              <a:t> executes a command within the container. In the illustration, it is used twice. First to update the package repository and second to create a directory.</a:t>
            </a:r>
          </a:p>
          <a:p>
            <a:pPr marL="742950" lvl="1" indent="-285750">
              <a:buFont typeface="Arial" panose="020B0604020202020204" pitchFamily="34" charset="0"/>
              <a:buChar char="•"/>
            </a:pPr>
            <a:r>
              <a:rPr lang="en-US" sz="1600" b="1" dirty="0"/>
              <a:t>WORKDIR </a:t>
            </a:r>
            <a:r>
              <a:rPr lang="en-US" sz="1600" dirty="0"/>
              <a:t>sets the working directory.</a:t>
            </a:r>
          </a:p>
          <a:p>
            <a:pPr marL="742950" lvl="1" indent="-285750">
              <a:buFont typeface="Arial" panose="020B0604020202020204" pitchFamily="34" charset="0"/>
              <a:buChar char="•"/>
            </a:pPr>
            <a:r>
              <a:rPr lang="en-US" sz="1600" b="1" dirty="0"/>
              <a:t>ENV</a:t>
            </a:r>
            <a:r>
              <a:rPr lang="en-US" sz="1600" dirty="0"/>
              <a:t> can be used to pass environment variables to the container.</a:t>
            </a:r>
          </a:p>
          <a:p>
            <a:pPr marL="742950" lvl="1" indent="-285750">
              <a:buFont typeface="Arial" panose="020B0604020202020204" pitchFamily="34" charset="0"/>
              <a:buChar char="•"/>
            </a:pPr>
            <a:r>
              <a:rPr lang="en-US" sz="1600" b="1" dirty="0"/>
              <a:t>VOLUME</a:t>
            </a:r>
            <a:r>
              <a:rPr lang="en-US" sz="1600" dirty="0"/>
              <a:t> indicates that the directory created previously should persist across container runs.</a:t>
            </a:r>
          </a:p>
          <a:p>
            <a:pPr marL="742950" lvl="1" indent="-285750">
              <a:buFont typeface="Arial" panose="020B0604020202020204" pitchFamily="34" charset="0"/>
              <a:buChar char="•"/>
            </a:pPr>
            <a:r>
              <a:rPr lang="en-US" sz="1600" b="1" dirty="0"/>
              <a:t>COPY </a:t>
            </a:r>
            <a:r>
              <a:rPr lang="en-US" sz="1600" dirty="0"/>
              <a:t>is used to copy files (e.g. </a:t>
            </a:r>
            <a:r>
              <a:rPr lang="en-US" sz="1600" dirty="0" err="1"/>
              <a:t>test.sh</a:t>
            </a:r>
            <a:r>
              <a:rPr lang="en-US" sz="1600" dirty="0"/>
              <a:t>) into the image.</a:t>
            </a:r>
          </a:p>
          <a:p>
            <a:pPr marL="742950" lvl="1" indent="-285750">
              <a:buFont typeface="Arial" panose="020B0604020202020204" pitchFamily="34" charset="0"/>
              <a:buChar char="•"/>
            </a:pPr>
            <a:r>
              <a:rPr lang="en-US" sz="1600" b="1" dirty="0"/>
              <a:t>CMD </a:t>
            </a:r>
            <a:r>
              <a:rPr lang="en-US" sz="1600" dirty="0"/>
              <a:t>provides default execution parameters for containers. It could be overridden if required during </a:t>
            </a:r>
            <a:r>
              <a:rPr lang="en-US" sz="1600" i="1" dirty="0"/>
              <a:t>docker run</a:t>
            </a:r>
            <a:r>
              <a:rPr lang="en-US" sz="1600" dirty="0"/>
              <a:t>.</a:t>
            </a:r>
            <a:endParaRPr lang="en-US" sz="1600" b="1" dirty="0"/>
          </a:p>
        </p:txBody>
      </p:sp>
    </p:spTree>
    <p:extLst>
      <p:ext uri="{BB962C8B-B14F-4D97-AF65-F5344CB8AC3E}">
        <p14:creationId xmlns:p14="http://schemas.microsoft.com/office/powerpoint/2010/main" val="11026735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26E65EB-2799-4542-86F3-0DF68C8EF2D0}"/>
              </a:ext>
            </a:extLst>
          </p:cNvPr>
          <p:cNvSpPr>
            <a:spLocks noGrp="1"/>
          </p:cNvSpPr>
          <p:nvPr>
            <p:ph type="title"/>
          </p:nvPr>
        </p:nvSpPr>
        <p:spPr>
          <a:xfrm>
            <a:off x="252046" y="365126"/>
            <a:ext cx="10515600" cy="865798"/>
          </a:xfrm>
        </p:spPr>
        <p:txBody>
          <a:bodyPr/>
          <a:lstStyle/>
          <a:p>
            <a:r>
              <a:rPr lang="en-US" b="1" dirty="0">
                <a:highlight>
                  <a:srgbClr val="C0C0C0"/>
                </a:highlight>
              </a:rPr>
              <a:t>&gt; docker </a:t>
            </a:r>
            <a:r>
              <a:rPr lang="en-US" dirty="0">
                <a:highlight>
                  <a:srgbClr val="C0C0C0"/>
                </a:highlight>
              </a:rPr>
              <a:t>build</a:t>
            </a:r>
          </a:p>
        </p:txBody>
      </p:sp>
      <p:sp>
        <p:nvSpPr>
          <p:cNvPr id="9" name="TextBox 8">
            <a:extLst>
              <a:ext uri="{FF2B5EF4-FFF2-40B4-BE49-F238E27FC236}">
                <a16:creationId xmlns:a16="http://schemas.microsoft.com/office/drawing/2014/main" id="{B7CFDFE7-DEB9-A64D-B402-D05C099725A4}"/>
              </a:ext>
            </a:extLst>
          </p:cNvPr>
          <p:cNvSpPr txBox="1"/>
          <p:nvPr/>
        </p:nvSpPr>
        <p:spPr>
          <a:xfrm>
            <a:off x="252046" y="1429068"/>
            <a:ext cx="5451330" cy="1384995"/>
          </a:xfrm>
          <a:prstGeom prst="rect">
            <a:avLst/>
          </a:prstGeom>
          <a:noFill/>
        </p:spPr>
        <p:txBody>
          <a:bodyPr wrap="square" rtlCol="0">
            <a:spAutoFit/>
          </a:bodyPr>
          <a:lstStyle/>
          <a:p>
            <a:r>
              <a:rPr lang="en-US" sz="2800" dirty="0"/>
              <a:t>In the snapshot the docker build command used is:</a:t>
            </a:r>
          </a:p>
          <a:p>
            <a:r>
              <a:rPr lang="en-US" sz="2800" dirty="0">
                <a:highlight>
                  <a:srgbClr val="808080"/>
                </a:highlight>
              </a:rPr>
              <a:t>&gt; docker build . –t </a:t>
            </a:r>
            <a:r>
              <a:rPr lang="en-US" sz="2800" dirty="0" err="1">
                <a:highlight>
                  <a:srgbClr val="808080"/>
                </a:highlight>
              </a:rPr>
              <a:t>test:latest</a:t>
            </a:r>
            <a:endParaRPr lang="en-US" sz="2800" dirty="0">
              <a:highlight>
                <a:srgbClr val="808080"/>
              </a:highlight>
            </a:endParaRPr>
          </a:p>
        </p:txBody>
      </p:sp>
      <p:sp>
        <p:nvSpPr>
          <p:cNvPr id="10" name="TextBox 9">
            <a:extLst>
              <a:ext uri="{FF2B5EF4-FFF2-40B4-BE49-F238E27FC236}">
                <a16:creationId xmlns:a16="http://schemas.microsoft.com/office/drawing/2014/main" id="{38128769-669B-2445-B4ED-0715AC2584E0}"/>
              </a:ext>
            </a:extLst>
          </p:cNvPr>
          <p:cNvSpPr txBox="1"/>
          <p:nvPr/>
        </p:nvSpPr>
        <p:spPr>
          <a:xfrm>
            <a:off x="252046" y="2960176"/>
            <a:ext cx="5666154" cy="2554545"/>
          </a:xfrm>
          <a:prstGeom prst="rect">
            <a:avLst/>
          </a:prstGeom>
          <a:noFill/>
        </p:spPr>
        <p:txBody>
          <a:bodyPr wrap="square" rtlCol="0">
            <a:spAutoFit/>
          </a:bodyPr>
          <a:lstStyle/>
          <a:p>
            <a:pPr marL="342900" indent="-342900">
              <a:buFont typeface="Courier New" panose="02070309020205020404" pitchFamily="49" charset="0"/>
              <a:buChar char="o"/>
            </a:pPr>
            <a:r>
              <a:rPr lang="en-US" sz="2000" dirty="0"/>
              <a:t>In this illustration (abridged output), the above command is executed within the </a:t>
            </a:r>
            <a:r>
              <a:rPr lang="en-US" sz="2000" i="1" dirty="0"/>
              <a:t>~/</a:t>
            </a:r>
            <a:r>
              <a:rPr lang="en-US" sz="2000" i="1" dirty="0" err="1"/>
              <a:t>winter_school</a:t>
            </a:r>
            <a:r>
              <a:rPr lang="en-US" sz="2000" i="1" dirty="0"/>
              <a:t> </a:t>
            </a:r>
            <a:r>
              <a:rPr lang="en-US" sz="2000" dirty="0"/>
              <a:t>folder which contains the </a:t>
            </a:r>
            <a:r>
              <a:rPr lang="en-US" sz="2000" i="1" dirty="0" err="1"/>
              <a:t>DockerFile</a:t>
            </a:r>
            <a:r>
              <a:rPr lang="en-US" sz="2000" dirty="0"/>
              <a:t> and the </a:t>
            </a:r>
            <a:r>
              <a:rPr lang="en-US" sz="2000" i="1" dirty="0" err="1"/>
              <a:t>test.sh</a:t>
            </a:r>
            <a:r>
              <a:rPr lang="en-US" sz="2000" dirty="0"/>
              <a:t>.</a:t>
            </a:r>
          </a:p>
          <a:p>
            <a:pPr marL="342900" indent="-342900">
              <a:buFont typeface="Courier New" panose="02070309020205020404" pitchFamily="49" charset="0"/>
              <a:buChar char="o"/>
            </a:pPr>
            <a:r>
              <a:rPr lang="en-US" sz="2000" dirty="0"/>
              <a:t>The command accepts the docker file as input and a image-tag (-t) which is the name of the image (test) and the corresponding tag (latest).</a:t>
            </a:r>
          </a:p>
          <a:p>
            <a:pPr marL="342900" indent="-342900">
              <a:buFont typeface="Courier New" panose="02070309020205020404" pitchFamily="49" charset="0"/>
              <a:buChar char="o"/>
            </a:pPr>
            <a:endParaRPr lang="en-US" sz="2000" dirty="0"/>
          </a:p>
        </p:txBody>
      </p:sp>
      <p:sp>
        <p:nvSpPr>
          <p:cNvPr id="2" name="Rectangle 1">
            <a:extLst>
              <a:ext uri="{FF2B5EF4-FFF2-40B4-BE49-F238E27FC236}">
                <a16:creationId xmlns:a16="http://schemas.microsoft.com/office/drawing/2014/main" id="{D8746FD8-3B82-9F40-B2F2-41D42F24A68A}"/>
              </a:ext>
            </a:extLst>
          </p:cNvPr>
          <p:cNvSpPr/>
          <p:nvPr/>
        </p:nvSpPr>
        <p:spPr>
          <a:xfrm>
            <a:off x="6680200" y="365126"/>
            <a:ext cx="5023893" cy="6186309"/>
          </a:xfrm>
          <a:prstGeom prst="rect">
            <a:avLst/>
          </a:prstGeom>
          <a:solidFill>
            <a:schemeClr val="bg1">
              <a:lumMod val="85000"/>
            </a:schemeClr>
          </a:solidFill>
        </p:spPr>
        <p:txBody>
          <a:bodyPr wrap="square">
            <a:spAutoFit/>
          </a:bodyPr>
          <a:lstStyle/>
          <a:p>
            <a:r>
              <a:rPr lang="en-US" sz="1200" dirty="0"/>
              <a:t>Sending build context to Docker daemon  4.096kB</a:t>
            </a:r>
          </a:p>
          <a:p>
            <a:r>
              <a:rPr lang="en-US" sz="1200" b="1" dirty="0"/>
              <a:t>Step 1/8 : FROM </a:t>
            </a:r>
            <a:r>
              <a:rPr lang="en-US" sz="1200" b="1" dirty="0" err="1"/>
              <a:t>ubuntu:latest</a:t>
            </a:r>
            <a:endParaRPr lang="en-US" sz="1200" b="1" dirty="0"/>
          </a:p>
          <a:p>
            <a:r>
              <a:rPr lang="en-US" sz="1200" dirty="0"/>
              <a:t> ---&gt; 549b9b86cb8d</a:t>
            </a:r>
          </a:p>
          <a:p>
            <a:r>
              <a:rPr lang="en-US" sz="1200" b="1" dirty="0"/>
              <a:t>Step 2/8 : RUN apt-get update</a:t>
            </a:r>
          </a:p>
          <a:p>
            <a:r>
              <a:rPr lang="en-US" sz="1200" dirty="0"/>
              <a:t> ---&gt; Running in 498b8696e8e7</a:t>
            </a:r>
          </a:p>
          <a:p>
            <a:r>
              <a:rPr lang="en-US" sz="1200" dirty="0"/>
              <a:t>Fetched 17.4 MB in 18s (966 kB/s)</a:t>
            </a:r>
          </a:p>
          <a:p>
            <a:r>
              <a:rPr lang="en-US" sz="1200" dirty="0"/>
              <a:t>Reading package lists...</a:t>
            </a:r>
          </a:p>
          <a:p>
            <a:r>
              <a:rPr lang="en-US" sz="1200" dirty="0"/>
              <a:t>Removing intermediate container 498b8696e8e7</a:t>
            </a:r>
          </a:p>
          <a:p>
            <a:r>
              <a:rPr lang="en-US" sz="1200" dirty="0"/>
              <a:t> ---&gt; 0673a4f5d86d</a:t>
            </a:r>
          </a:p>
          <a:p>
            <a:r>
              <a:rPr lang="en-US" sz="1200" b="1" dirty="0"/>
              <a:t>Step 3/8 : RUN </a:t>
            </a:r>
            <a:r>
              <a:rPr lang="en-US" sz="1200" b="1" dirty="0" err="1"/>
              <a:t>mkdir</a:t>
            </a:r>
            <a:r>
              <a:rPr lang="en-US" sz="1200" b="1" dirty="0"/>
              <a:t> /</a:t>
            </a:r>
            <a:r>
              <a:rPr lang="en-US" sz="1200" b="1" dirty="0" err="1"/>
              <a:t>persistData</a:t>
            </a:r>
            <a:endParaRPr lang="en-US" sz="1200" b="1" dirty="0"/>
          </a:p>
          <a:p>
            <a:r>
              <a:rPr lang="en-US" sz="1200" dirty="0"/>
              <a:t> ---&gt; Running in 4743b31ed4e4</a:t>
            </a:r>
          </a:p>
          <a:p>
            <a:r>
              <a:rPr lang="en-US" sz="1200" dirty="0"/>
              <a:t>Removing intermediate container 4743b31ed4e4</a:t>
            </a:r>
          </a:p>
          <a:p>
            <a:r>
              <a:rPr lang="en-US" sz="1200" dirty="0"/>
              <a:t> ---&gt; 662489850574</a:t>
            </a:r>
          </a:p>
          <a:p>
            <a:r>
              <a:rPr lang="en-US" sz="1200" b="1" dirty="0"/>
              <a:t>Step 4/8 : WORKDIR /app</a:t>
            </a:r>
          </a:p>
          <a:p>
            <a:r>
              <a:rPr lang="en-US" sz="1200" dirty="0"/>
              <a:t> ---&gt; Running in 518adf4db352</a:t>
            </a:r>
          </a:p>
          <a:p>
            <a:r>
              <a:rPr lang="en-US" sz="1200" dirty="0"/>
              <a:t>Removing intermediate container 518adf4db352</a:t>
            </a:r>
          </a:p>
          <a:p>
            <a:r>
              <a:rPr lang="en-US" sz="1200" dirty="0"/>
              <a:t> ---&gt; 1c7327e56d7d</a:t>
            </a:r>
          </a:p>
          <a:p>
            <a:r>
              <a:rPr lang="en-US" sz="1200" b="1" dirty="0"/>
              <a:t>Step 5/8 : ENV TEST_ENV_VAR="This is a winter school demo"</a:t>
            </a:r>
          </a:p>
          <a:p>
            <a:r>
              <a:rPr lang="en-US" sz="1200" dirty="0"/>
              <a:t> ---&gt; Running in d819ecdd4dce</a:t>
            </a:r>
          </a:p>
          <a:p>
            <a:r>
              <a:rPr lang="en-US" sz="1200" dirty="0"/>
              <a:t>Removing intermediate container d819ecdd4dce</a:t>
            </a:r>
          </a:p>
          <a:p>
            <a:r>
              <a:rPr lang="en-US" sz="1200" dirty="0"/>
              <a:t> ---&gt; ac928bd95928</a:t>
            </a:r>
          </a:p>
          <a:p>
            <a:r>
              <a:rPr lang="en-US" sz="1200" b="1" dirty="0"/>
              <a:t>Step 6/8 : VOLUME /</a:t>
            </a:r>
            <a:r>
              <a:rPr lang="en-US" sz="1200" b="1" dirty="0" err="1"/>
              <a:t>persistData</a:t>
            </a:r>
            <a:endParaRPr lang="en-US" sz="1200" b="1" dirty="0"/>
          </a:p>
          <a:p>
            <a:r>
              <a:rPr lang="en-US" sz="1200" dirty="0"/>
              <a:t> ---&gt; Running in 46cc716c5122</a:t>
            </a:r>
          </a:p>
          <a:p>
            <a:r>
              <a:rPr lang="en-US" sz="1200" dirty="0"/>
              <a:t>Removing intermediate container 46cc716c5122</a:t>
            </a:r>
          </a:p>
          <a:p>
            <a:r>
              <a:rPr lang="en-US" sz="1200" dirty="0"/>
              <a:t> ---&gt; bb3f49d2f073</a:t>
            </a:r>
          </a:p>
          <a:p>
            <a:r>
              <a:rPr lang="en-US" sz="1200" b="1" dirty="0"/>
              <a:t>Step 7/8 : COPY </a:t>
            </a:r>
            <a:r>
              <a:rPr lang="en-US" sz="1200" b="1" dirty="0" err="1"/>
              <a:t>test.sh</a:t>
            </a:r>
            <a:r>
              <a:rPr lang="en-US" sz="1200" b="1" dirty="0"/>
              <a:t> /app/</a:t>
            </a:r>
            <a:r>
              <a:rPr lang="en-US" sz="1200" b="1" dirty="0" err="1"/>
              <a:t>test.sh</a:t>
            </a:r>
            <a:endParaRPr lang="en-US" sz="1200" b="1" dirty="0"/>
          </a:p>
          <a:p>
            <a:r>
              <a:rPr lang="en-US" sz="1200" dirty="0"/>
              <a:t> ---&gt; f71ae32d9fd1</a:t>
            </a:r>
          </a:p>
          <a:p>
            <a:r>
              <a:rPr lang="en-US" sz="1200" b="1" dirty="0"/>
              <a:t>Step 8/8 : CMD ["/app/</a:t>
            </a:r>
            <a:r>
              <a:rPr lang="en-US" sz="1200" b="1" dirty="0" err="1"/>
              <a:t>test.sh</a:t>
            </a:r>
            <a:r>
              <a:rPr lang="en-US" sz="1200" b="1" dirty="0"/>
              <a:t>"]</a:t>
            </a:r>
          </a:p>
          <a:p>
            <a:r>
              <a:rPr lang="en-US" sz="1200" dirty="0"/>
              <a:t> ---&gt; Running in 99a73b2b2907</a:t>
            </a:r>
          </a:p>
          <a:p>
            <a:r>
              <a:rPr lang="en-US" sz="1200" dirty="0"/>
              <a:t>Removing intermediate container 99a73b2b2907</a:t>
            </a:r>
          </a:p>
          <a:p>
            <a:r>
              <a:rPr lang="en-US" sz="1200" dirty="0"/>
              <a:t> ---&gt; 144d787d605b</a:t>
            </a:r>
          </a:p>
          <a:p>
            <a:r>
              <a:rPr lang="en-US" sz="1200" dirty="0"/>
              <a:t>Successfully built 144d787d605b</a:t>
            </a:r>
          </a:p>
          <a:p>
            <a:r>
              <a:rPr lang="en-US" sz="1200" dirty="0"/>
              <a:t>Successfully tagged </a:t>
            </a:r>
            <a:r>
              <a:rPr lang="en-US" sz="1200" dirty="0" err="1"/>
              <a:t>test:latest</a:t>
            </a:r>
            <a:endParaRPr lang="en-US" sz="1200" dirty="0"/>
          </a:p>
        </p:txBody>
      </p:sp>
    </p:spTree>
    <p:extLst>
      <p:ext uri="{BB962C8B-B14F-4D97-AF65-F5344CB8AC3E}">
        <p14:creationId xmlns:p14="http://schemas.microsoft.com/office/powerpoint/2010/main" val="31418937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225D6B-63F4-5F46-BEFB-70EB7E657B7C}"/>
              </a:ext>
            </a:extLst>
          </p:cNvPr>
          <p:cNvSpPr>
            <a:spLocks noGrp="1"/>
          </p:cNvSpPr>
          <p:nvPr>
            <p:ph type="title"/>
          </p:nvPr>
        </p:nvSpPr>
        <p:spPr>
          <a:xfrm>
            <a:off x="99084" y="-69058"/>
            <a:ext cx="10515600" cy="868421"/>
          </a:xfrm>
        </p:spPr>
        <p:txBody>
          <a:bodyPr/>
          <a:lstStyle/>
          <a:p>
            <a:r>
              <a:rPr lang="en-US" dirty="0"/>
              <a:t>Volume Persistence</a:t>
            </a:r>
          </a:p>
        </p:txBody>
      </p:sp>
      <p:sp>
        <p:nvSpPr>
          <p:cNvPr id="5" name="TextBox 4">
            <a:extLst>
              <a:ext uri="{FF2B5EF4-FFF2-40B4-BE49-F238E27FC236}">
                <a16:creationId xmlns:a16="http://schemas.microsoft.com/office/drawing/2014/main" id="{178CF4E7-ACF1-E94C-8AB6-E57C8DC6A478}"/>
              </a:ext>
            </a:extLst>
          </p:cNvPr>
          <p:cNvSpPr txBox="1"/>
          <p:nvPr/>
        </p:nvSpPr>
        <p:spPr>
          <a:xfrm>
            <a:off x="9474200" y="5092206"/>
            <a:ext cx="2618716" cy="1631216"/>
          </a:xfrm>
          <a:prstGeom prst="rect">
            <a:avLst/>
          </a:prstGeom>
          <a:noFill/>
        </p:spPr>
        <p:txBody>
          <a:bodyPr wrap="square" rtlCol="0">
            <a:spAutoFit/>
          </a:bodyPr>
          <a:lstStyle/>
          <a:p>
            <a:r>
              <a:rPr lang="en-US" sz="2000" dirty="0"/>
              <a:t>Now, there are two start-up messages logged indicating that the file persisted across container runs.</a:t>
            </a:r>
          </a:p>
        </p:txBody>
      </p:sp>
      <p:pic>
        <p:nvPicPr>
          <p:cNvPr id="6" name="Picture 5">
            <a:extLst>
              <a:ext uri="{FF2B5EF4-FFF2-40B4-BE49-F238E27FC236}">
                <a16:creationId xmlns:a16="http://schemas.microsoft.com/office/drawing/2014/main" id="{7A4F6EC8-9B50-8B44-86E3-9B2E2E649E30}"/>
              </a:ext>
            </a:extLst>
          </p:cNvPr>
          <p:cNvPicPr>
            <a:picLocks noChangeAspect="1"/>
          </p:cNvPicPr>
          <p:nvPr/>
        </p:nvPicPr>
        <p:blipFill>
          <a:blip r:embed="rId3"/>
          <a:stretch>
            <a:fillRect/>
          </a:stretch>
        </p:blipFill>
        <p:spPr>
          <a:xfrm>
            <a:off x="99084" y="4912521"/>
            <a:ext cx="8991600" cy="1282700"/>
          </a:xfrm>
          <a:prstGeom prst="rect">
            <a:avLst/>
          </a:prstGeom>
        </p:spPr>
      </p:pic>
      <p:pic>
        <p:nvPicPr>
          <p:cNvPr id="7" name="Picture 6">
            <a:extLst>
              <a:ext uri="{FF2B5EF4-FFF2-40B4-BE49-F238E27FC236}">
                <a16:creationId xmlns:a16="http://schemas.microsoft.com/office/drawing/2014/main" id="{3B9CF6F6-DFE5-C14F-AC97-DE48CE87623E}"/>
              </a:ext>
            </a:extLst>
          </p:cNvPr>
          <p:cNvPicPr>
            <a:picLocks noChangeAspect="1"/>
          </p:cNvPicPr>
          <p:nvPr/>
        </p:nvPicPr>
        <p:blipFill>
          <a:blip r:embed="rId4"/>
          <a:stretch>
            <a:fillRect/>
          </a:stretch>
        </p:blipFill>
        <p:spPr>
          <a:xfrm>
            <a:off x="8255000" y="2867424"/>
            <a:ext cx="3937000" cy="1905000"/>
          </a:xfrm>
          <a:prstGeom prst="rect">
            <a:avLst/>
          </a:prstGeom>
        </p:spPr>
      </p:pic>
      <p:pic>
        <p:nvPicPr>
          <p:cNvPr id="8" name="Picture 7">
            <a:extLst>
              <a:ext uri="{FF2B5EF4-FFF2-40B4-BE49-F238E27FC236}">
                <a16:creationId xmlns:a16="http://schemas.microsoft.com/office/drawing/2014/main" id="{A157B528-9CEF-D54B-A321-F247A098E950}"/>
              </a:ext>
            </a:extLst>
          </p:cNvPr>
          <p:cNvPicPr>
            <a:picLocks noChangeAspect="1"/>
          </p:cNvPicPr>
          <p:nvPr/>
        </p:nvPicPr>
        <p:blipFill>
          <a:blip r:embed="rId5"/>
          <a:stretch>
            <a:fillRect/>
          </a:stretch>
        </p:blipFill>
        <p:spPr>
          <a:xfrm>
            <a:off x="0" y="939460"/>
            <a:ext cx="9029700" cy="1828800"/>
          </a:xfrm>
          <a:prstGeom prst="rect">
            <a:avLst/>
          </a:prstGeom>
        </p:spPr>
      </p:pic>
      <p:cxnSp>
        <p:nvCxnSpPr>
          <p:cNvPr id="10" name="Straight Arrow Connector 9">
            <a:extLst>
              <a:ext uri="{FF2B5EF4-FFF2-40B4-BE49-F238E27FC236}">
                <a16:creationId xmlns:a16="http://schemas.microsoft.com/office/drawing/2014/main" id="{B80A09FE-64B7-C240-B17B-8F3AD4A10350}"/>
              </a:ext>
            </a:extLst>
          </p:cNvPr>
          <p:cNvCxnSpPr>
            <a:cxnSpLocks/>
          </p:cNvCxnSpPr>
          <p:nvPr/>
        </p:nvCxnSpPr>
        <p:spPr>
          <a:xfrm flipH="1">
            <a:off x="7315200" y="585284"/>
            <a:ext cx="1775484" cy="1679739"/>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5E5B9FA4-E98D-094C-931A-C70592C0EBE4}"/>
              </a:ext>
            </a:extLst>
          </p:cNvPr>
          <p:cNvSpPr txBox="1"/>
          <p:nvPr/>
        </p:nvSpPr>
        <p:spPr>
          <a:xfrm>
            <a:off x="9090684" y="73163"/>
            <a:ext cx="3041650" cy="1323439"/>
          </a:xfrm>
          <a:prstGeom prst="rect">
            <a:avLst/>
          </a:prstGeom>
          <a:noFill/>
        </p:spPr>
        <p:txBody>
          <a:bodyPr wrap="square" rtlCol="0">
            <a:spAutoFit/>
          </a:bodyPr>
          <a:lstStyle/>
          <a:p>
            <a:r>
              <a:rPr lang="en-US" sz="2000" dirty="0"/>
              <a:t>Start-up msg written to a file “</a:t>
            </a:r>
            <a:r>
              <a:rPr lang="en-US" sz="2000" dirty="0" err="1"/>
              <a:t>datelog.txt</a:t>
            </a:r>
            <a:r>
              <a:rPr lang="en-US" sz="2000" dirty="0"/>
              <a:t>” in persistent volume “/</a:t>
            </a:r>
            <a:r>
              <a:rPr lang="en-US" sz="2000" dirty="0" err="1"/>
              <a:t>persistData</a:t>
            </a:r>
            <a:r>
              <a:rPr lang="en-US" sz="2000" dirty="0"/>
              <a:t>”</a:t>
            </a:r>
          </a:p>
        </p:txBody>
      </p:sp>
      <p:sp>
        <p:nvSpPr>
          <p:cNvPr id="15" name="TextBox 14">
            <a:extLst>
              <a:ext uri="{FF2B5EF4-FFF2-40B4-BE49-F238E27FC236}">
                <a16:creationId xmlns:a16="http://schemas.microsoft.com/office/drawing/2014/main" id="{FC322C25-63D5-1E4C-A284-011BB6443CCD}"/>
              </a:ext>
            </a:extLst>
          </p:cNvPr>
          <p:cNvSpPr txBox="1"/>
          <p:nvPr/>
        </p:nvSpPr>
        <p:spPr>
          <a:xfrm>
            <a:off x="5161292" y="3122436"/>
            <a:ext cx="3041650" cy="1323439"/>
          </a:xfrm>
          <a:prstGeom prst="rect">
            <a:avLst/>
          </a:prstGeom>
          <a:noFill/>
        </p:spPr>
        <p:txBody>
          <a:bodyPr wrap="square" rtlCol="0">
            <a:spAutoFit/>
          </a:bodyPr>
          <a:lstStyle/>
          <a:p>
            <a:r>
              <a:rPr lang="en-US" sz="2000" dirty="0"/>
              <a:t>Stop and start the container to check if the start-up msg persists across container runs.</a:t>
            </a:r>
          </a:p>
        </p:txBody>
      </p:sp>
      <p:sp>
        <p:nvSpPr>
          <p:cNvPr id="17" name="Right Bracket 16">
            <a:extLst>
              <a:ext uri="{FF2B5EF4-FFF2-40B4-BE49-F238E27FC236}">
                <a16:creationId xmlns:a16="http://schemas.microsoft.com/office/drawing/2014/main" id="{63C683CE-EFB1-154E-BE00-BFFC044CB83E}"/>
              </a:ext>
            </a:extLst>
          </p:cNvPr>
          <p:cNvSpPr/>
          <p:nvPr/>
        </p:nvSpPr>
        <p:spPr>
          <a:xfrm>
            <a:off x="4089400" y="5537200"/>
            <a:ext cx="177800" cy="658021"/>
          </a:xfrm>
          <a:prstGeom prst="rightBracket">
            <a:avLst/>
          </a:prstGeom>
          <a:ln w="317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678008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1" grpId="0"/>
      <p:bldP spid="15" grpId="0"/>
      <p:bldP spid="17"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26E65EB-2799-4542-86F3-0DF68C8EF2D0}"/>
              </a:ext>
            </a:extLst>
          </p:cNvPr>
          <p:cNvSpPr>
            <a:spLocks noGrp="1"/>
          </p:cNvSpPr>
          <p:nvPr>
            <p:ph type="title"/>
          </p:nvPr>
        </p:nvSpPr>
        <p:spPr>
          <a:xfrm>
            <a:off x="0" y="-25563"/>
            <a:ext cx="10515600" cy="865798"/>
          </a:xfrm>
        </p:spPr>
        <p:txBody>
          <a:bodyPr/>
          <a:lstStyle/>
          <a:p>
            <a:r>
              <a:rPr lang="en-US" b="1" dirty="0">
                <a:highlight>
                  <a:srgbClr val="C0C0C0"/>
                </a:highlight>
              </a:rPr>
              <a:t>&gt; docker </a:t>
            </a:r>
            <a:r>
              <a:rPr lang="en-US" dirty="0">
                <a:highlight>
                  <a:srgbClr val="C0C0C0"/>
                </a:highlight>
              </a:rPr>
              <a:t>rm</a:t>
            </a:r>
          </a:p>
        </p:txBody>
      </p:sp>
      <p:pic>
        <p:nvPicPr>
          <p:cNvPr id="2" name="Picture 1">
            <a:extLst>
              <a:ext uri="{FF2B5EF4-FFF2-40B4-BE49-F238E27FC236}">
                <a16:creationId xmlns:a16="http://schemas.microsoft.com/office/drawing/2014/main" id="{0451AB9C-23F2-5D42-8208-460817364201}"/>
              </a:ext>
            </a:extLst>
          </p:cNvPr>
          <p:cNvPicPr>
            <a:picLocks noChangeAspect="1"/>
          </p:cNvPicPr>
          <p:nvPr/>
        </p:nvPicPr>
        <p:blipFill>
          <a:blip r:embed="rId2"/>
          <a:stretch>
            <a:fillRect/>
          </a:stretch>
        </p:blipFill>
        <p:spPr>
          <a:xfrm>
            <a:off x="95249" y="908862"/>
            <a:ext cx="11950700" cy="1663700"/>
          </a:xfrm>
          <a:prstGeom prst="rect">
            <a:avLst/>
          </a:prstGeom>
        </p:spPr>
      </p:pic>
      <p:pic>
        <p:nvPicPr>
          <p:cNvPr id="6" name="Picture 5">
            <a:extLst>
              <a:ext uri="{FF2B5EF4-FFF2-40B4-BE49-F238E27FC236}">
                <a16:creationId xmlns:a16="http://schemas.microsoft.com/office/drawing/2014/main" id="{E4C38FAF-E67F-A04D-BA24-536F22D7ECCA}"/>
              </a:ext>
            </a:extLst>
          </p:cNvPr>
          <p:cNvPicPr>
            <a:picLocks noChangeAspect="1"/>
          </p:cNvPicPr>
          <p:nvPr/>
        </p:nvPicPr>
        <p:blipFill>
          <a:blip r:embed="rId3"/>
          <a:stretch>
            <a:fillRect/>
          </a:stretch>
        </p:blipFill>
        <p:spPr>
          <a:xfrm>
            <a:off x="120649" y="2677748"/>
            <a:ext cx="11664951" cy="2275785"/>
          </a:xfrm>
          <a:prstGeom prst="rect">
            <a:avLst/>
          </a:prstGeom>
        </p:spPr>
      </p:pic>
      <p:pic>
        <p:nvPicPr>
          <p:cNvPr id="8" name="Picture 7">
            <a:extLst>
              <a:ext uri="{FF2B5EF4-FFF2-40B4-BE49-F238E27FC236}">
                <a16:creationId xmlns:a16="http://schemas.microsoft.com/office/drawing/2014/main" id="{C027C899-B697-B64E-AA04-60ED82540BF2}"/>
              </a:ext>
            </a:extLst>
          </p:cNvPr>
          <p:cNvPicPr>
            <a:picLocks noChangeAspect="1"/>
          </p:cNvPicPr>
          <p:nvPr/>
        </p:nvPicPr>
        <p:blipFill>
          <a:blip r:embed="rId4"/>
          <a:stretch>
            <a:fillRect/>
          </a:stretch>
        </p:blipFill>
        <p:spPr>
          <a:xfrm>
            <a:off x="120649" y="5058719"/>
            <a:ext cx="11899900" cy="1968500"/>
          </a:xfrm>
          <a:prstGeom prst="rect">
            <a:avLst/>
          </a:prstGeom>
        </p:spPr>
      </p:pic>
      <p:sp>
        <p:nvSpPr>
          <p:cNvPr id="9" name="TextBox 8">
            <a:extLst>
              <a:ext uri="{FF2B5EF4-FFF2-40B4-BE49-F238E27FC236}">
                <a16:creationId xmlns:a16="http://schemas.microsoft.com/office/drawing/2014/main" id="{03341CDB-81B5-904F-8EF0-981B9C5F98A7}"/>
              </a:ext>
            </a:extLst>
          </p:cNvPr>
          <p:cNvSpPr txBox="1"/>
          <p:nvPr/>
        </p:nvSpPr>
        <p:spPr>
          <a:xfrm>
            <a:off x="5613400" y="952204"/>
            <a:ext cx="3860800" cy="646331"/>
          </a:xfrm>
          <a:prstGeom prst="rect">
            <a:avLst/>
          </a:prstGeom>
          <a:solidFill>
            <a:srgbClr val="FF0000"/>
          </a:solidFill>
        </p:spPr>
        <p:txBody>
          <a:bodyPr wrap="square" rtlCol="0">
            <a:spAutoFit/>
          </a:bodyPr>
          <a:lstStyle/>
          <a:p>
            <a:r>
              <a:rPr lang="en-US" dirty="0"/>
              <a:t>Volume created for </a:t>
            </a:r>
            <a:r>
              <a:rPr lang="en-US" b="1" i="1" dirty="0" err="1"/>
              <a:t>test_persist</a:t>
            </a:r>
            <a:r>
              <a:rPr lang="en-US" dirty="0"/>
              <a:t> container</a:t>
            </a:r>
          </a:p>
        </p:txBody>
      </p:sp>
      <p:cxnSp>
        <p:nvCxnSpPr>
          <p:cNvPr id="11" name="Straight Connector 10">
            <a:extLst>
              <a:ext uri="{FF2B5EF4-FFF2-40B4-BE49-F238E27FC236}">
                <a16:creationId xmlns:a16="http://schemas.microsoft.com/office/drawing/2014/main" id="{237EA2D9-6B59-4A49-A8B8-660EA25100EE}"/>
              </a:ext>
            </a:extLst>
          </p:cNvPr>
          <p:cNvCxnSpPr/>
          <p:nvPr/>
        </p:nvCxnSpPr>
        <p:spPr>
          <a:xfrm>
            <a:off x="254000" y="2209800"/>
            <a:ext cx="11766549" cy="0"/>
          </a:xfrm>
          <a:prstGeom prst="line">
            <a:avLst/>
          </a:prstGeom>
          <a:ln w="19050">
            <a:solidFill>
              <a:srgbClr val="FF0000"/>
            </a:solidFill>
            <a:prstDash val="sysDot"/>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70EC6568-8A53-7640-8971-6F864EC3F51A}"/>
              </a:ext>
            </a:extLst>
          </p:cNvPr>
          <p:cNvSpPr txBox="1"/>
          <p:nvPr/>
        </p:nvSpPr>
        <p:spPr>
          <a:xfrm>
            <a:off x="5676900" y="2864129"/>
            <a:ext cx="4419600" cy="369332"/>
          </a:xfrm>
          <a:prstGeom prst="rect">
            <a:avLst/>
          </a:prstGeom>
          <a:solidFill>
            <a:srgbClr val="FF0000"/>
          </a:solidFill>
        </p:spPr>
        <p:txBody>
          <a:bodyPr wrap="square" rtlCol="0">
            <a:spAutoFit/>
          </a:bodyPr>
          <a:lstStyle/>
          <a:p>
            <a:r>
              <a:rPr lang="en-US" dirty="0"/>
              <a:t>Does not go away even after </a:t>
            </a:r>
            <a:r>
              <a:rPr lang="en-US" b="1" dirty="0"/>
              <a:t>&gt; docker stop</a:t>
            </a:r>
          </a:p>
        </p:txBody>
      </p:sp>
      <p:cxnSp>
        <p:nvCxnSpPr>
          <p:cNvPr id="15" name="Straight Connector 14">
            <a:extLst>
              <a:ext uri="{FF2B5EF4-FFF2-40B4-BE49-F238E27FC236}">
                <a16:creationId xmlns:a16="http://schemas.microsoft.com/office/drawing/2014/main" id="{8CB79A7F-CBA9-AF47-B358-0EE7184E24F7}"/>
              </a:ext>
            </a:extLst>
          </p:cNvPr>
          <p:cNvCxnSpPr/>
          <p:nvPr/>
        </p:nvCxnSpPr>
        <p:spPr>
          <a:xfrm>
            <a:off x="254000" y="4546600"/>
            <a:ext cx="11455400" cy="0"/>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6E069AC8-3154-0247-9108-4311758BFDC5}"/>
              </a:ext>
            </a:extLst>
          </p:cNvPr>
          <p:cNvSpPr txBox="1"/>
          <p:nvPr/>
        </p:nvSpPr>
        <p:spPr>
          <a:xfrm>
            <a:off x="4144936" y="5280158"/>
            <a:ext cx="7640664" cy="646331"/>
          </a:xfrm>
          <a:prstGeom prst="rect">
            <a:avLst/>
          </a:prstGeom>
          <a:solidFill>
            <a:srgbClr val="FF0000"/>
          </a:solidFill>
        </p:spPr>
        <p:txBody>
          <a:bodyPr wrap="square" rtlCol="0">
            <a:spAutoFit/>
          </a:bodyPr>
          <a:lstStyle>
            <a:defPPr>
              <a:defRPr lang="en-US"/>
            </a:defPPr>
          </a:lstStyle>
          <a:p>
            <a:r>
              <a:rPr lang="en-US" b="1" dirty="0"/>
              <a:t>&gt; docker rm </a:t>
            </a:r>
            <a:r>
              <a:rPr lang="en-US" dirty="0"/>
              <a:t>Removes the container along with any volume definitions. This is useful to cleanup stale volumes.</a:t>
            </a:r>
          </a:p>
        </p:txBody>
      </p:sp>
    </p:spTree>
    <p:extLst>
      <p:ext uri="{BB962C8B-B14F-4D97-AF65-F5344CB8AC3E}">
        <p14:creationId xmlns:p14="http://schemas.microsoft.com/office/powerpoint/2010/main" val="3062626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3" grpId="0" animBg="1"/>
      <p:bldP spid="7"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26E65EB-2799-4542-86F3-0DF68C8EF2D0}"/>
              </a:ext>
            </a:extLst>
          </p:cNvPr>
          <p:cNvSpPr>
            <a:spLocks noGrp="1"/>
          </p:cNvSpPr>
          <p:nvPr>
            <p:ph type="title"/>
          </p:nvPr>
        </p:nvSpPr>
        <p:spPr>
          <a:xfrm>
            <a:off x="252046" y="365126"/>
            <a:ext cx="10515600" cy="865798"/>
          </a:xfrm>
        </p:spPr>
        <p:txBody>
          <a:bodyPr/>
          <a:lstStyle/>
          <a:p>
            <a:r>
              <a:rPr lang="en-US" b="1" dirty="0">
                <a:highlight>
                  <a:srgbClr val="C0C0C0"/>
                </a:highlight>
              </a:rPr>
              <a:t>&gt; docker </a:t>
            </a:r>
            <a:r>
              <a:rPr lang="en-US" dirty="0">
                <a:highlight>
                  <a:srgbClr val="C0C0C0"/>
                </a:highlight>
              </a:rPr>
              <a:t>images</a:t>
            </a:r>
          </a:p>
        </p:txBody>
      </p:sp>
      <p:sp>
        <p:nvSpPr>
          <p:cNvPr id="6" name="TextBox 5">
            <a:extLst>
              <a:ext uri="{FF2B5EF4-FFF2-40B4-BE49-F238E27FC236}">
                <a16:creationId xmlns:a16="http://schemas.microsoft.com/office/drawing/2014/main" id="{663DC602-BE6F-7142-877F-D2ED48A6D7E3}"/>
              </a:ext>
            </a:extLst>
          </p:cNvPr>
          <p:cNvSpPr txBox="1"/>
          <p:nvPr/>
        </p:nvSpPr>
        <p:spPr>
          <a:xfrm>
            <a:off x="620931" y="4386021"/>
            <a:ext cx="10709329" cy="1077218"/>
          </a:xfrm>
          <a:prstGeom prst="rect">
            <a:avLst/>
          </a:prstGeom>
          <a:noFill/>
        </p:spPr>
        <p:txBody>
          <a:bodyPr wrap="square" rtlCol="0">
            <a:spAutoFit/>
          </a:bodyPr>
          <a:lstStyle/>
          <a:p>
            <a:pPr algn="ctr"/>
            <a:r>
              <a:rPr lang="en-US" sz="3200" dirty="0"/>
              <a:t>Lists all the images (also includes the image created in the previous step) available in the local cache</a:t>
            </a:r>
          </a:p>
        </p:txBody>
      </p:sp>
      <p:pic>
        <p:nvPicPr>
          <p:cNvPr id="2" name="Picture 1">
            <a:extLst>
              <a:ext uri="{FF2B5EF4-FFF2-40B4-BE49-F238E27FC236}">
                <a16:creationId xmlns:a16="http://schemas.microsoft.com/office/drawing/2014/main" id="{2F103A06-E711-A14C-9413-A83662A89ADD}"/>
              </a:ext>
            </a:extLst>
          </p:cNvPr>
          <p:cNvPicPr>
            <a:picLocks noChangeAspect="1"/>
          </p:cNvPicPr>
          <p:nvPr/>
        </p:nvPicPr>
        <p:blipFill>
          <a:blip r:embed="rId2"/>
          <a:stretch>
            <a:fillRect/>
          </a:stretch>
        </p:blipFill>
        <p:spPr>
          <a:xfrm>
            <a:off x="36146" y="2194734"/>
            <a:ext cx="12192000" cy="1884332"/>
          </a:xfrm>
          <a:prstGeom prst="rect">
            <a:avLst/>
          </a:prstGeom>
        </p:spPr>
      </p:pic>
    </p:spTree>
    <p:extLst>
      <p:ext uri="{BB962C8B-B14F-4D97-AF65-F5344CB8AC3E}">
        <p14:creationId xmlns:p14="http://schemas.microsoft.com/office/powerpoint/2010/main" val="5320210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EB86CA8-41E5-974F-B53C-8D4244BAF3DE}"/>
              </a:ext>
            </a:extLst>
          </p:cNvPr>
          <p:cNvPicPr>
            <a:picLocks noChangeAspect="1"/>
          </p:cNvPicPr>
          <p:nvPr/>
        </p:nvPicPr>
        <p:blipFill>
          <a:blip r:embed="rId2"/>
          <a:stretch>
            <a:fillRect/>
          </a:stretch>
        </p:blipFill>
        <p:spPr>
          <a:xfrm>
            <a:off x="419100" y="836425"/>
            <a:ext cx="11620500" cy="6007309"/>
          </a:xfrm>
          <a:prstGeom prst="rect">
            <a:avLst/>
          </a:prstGeom>
        </p:spPr>
      </p:pic>
      <p:sp>
        <p:nvSpPr>
          <p:cNvPr id="5" name="Title 1">
            <a:extLst>
              <a:ext uri="{FF2B5EF4-FFF2-40B4-BE49-F238E27FC236}">
                <a16:creationId xmlns:a16="http://schemas.microsoft.com/office/drawing/2014/main" id="{D26E65EB-2799-4542-86F3-0DF68C8EF2D0}"/>
              </a:ext>
            </a:extLst>
          </p:cNvPr>
          <p:cNvSpPr>
            <a:spLocks noGrp="1"/>
          </p:cNvSpPr>
          <p:nvPr>
            <p:ph type="title"/>
          </p:nvPr>
        </p:nvSpPr>
        <p:spPr>
          <a:xfrm>
            <a:off x="252046" y="-17396"/>
            <a:ext cx="10515600" cy="865798"/>
          </a:xfrm>
        </p:spPr>
        <p:txBody>
          <a:bodyPr/>
          <a:lstStyle/>
          <a:p>
            <a:r>
              <a:rPr lang="en-US" b="1" dirty="0">
                <a:highlight>
                  <a:srgbClr val="C0C0C0"/>
                </a:highlight>
              </a:rPr>
              <a:t>&gt; docker </a:t>
            </a:r>
            <a:r>
              <a:rPr lang="en-US" dirty="0" err="1">
                <a:highlight>
                  <a:srgbClr val="C0C0C0"/>
                </a:highlight>
              </a:rPr>
              <a:t>rmi</a:t>
            </a:r>
            <a:endParaRPr lang="en-US" dirty="0">
              <a:highlight>
                <a:srgbClr val="C0C0C0"/>
              </a:highlight>
            </a:endParaRPr>
          </a:p>
        </p:txBody>
      </p:sp>
      <p:sp>
        <p:nvSpPr>
          <p:cNvPr id="7" name="TextBox 6">
            <a:extLst>
              <a:ext uri="{FF2B5EF4-FFF2-40B4-BE49-F238E27FC236}">
                <a16:creationId xmlns:a16="http://schemas.microsoft.com/office/drawing/2014/main" id="{6E069AC8-3154-0247-9108-4311758BFDC5}"/>
              </a:ext>
            </a:extLst>
          </p:cNvPr>
          <p:cNvSpPr txBox="1"/>
          <p:nvPr/>
        </p:nvSpPr>
        <p:spPr>
          <a:xfrm>
            <a:off x="1330271" y="2637743"/>
            <a:ext cx="10709329" cy="584775"/>
          </a:xfrm>
          <a:prstGeom prst="rect">
            <a:avLst/>
          </a:prstGeom>
          <a:solidFill>
            <a:srgbClr val="FF0000"/>
          </a:solidFill>
        </p:spPr>
        <p:txBody>
          <a:bodyPr wrap="square" rtlCol="0">
            <a:spAutoFit/>
          </a:bodyPr>
          <a:lstStyle/>
          <a:p>
            <a:pPr algn="ctr"/>
            <a:r>
              <a:rPr lang="en-US" sz="3200" dirty="0"/>
              <a:t>Removes the image from the local repository cache</a:t>
            </a:r>
          </a:p>
        </p:txBody>
      </p:sp>
      <p:sp>
        <p:nvSpPr>
          <p:cNvPr id="4" name="Rectangle 3">
            <a:extLst>
              <a:ext uri="{FF2B5EF4-FFF2-40B4-BE49-F238E27FC236}">
                <a16:creationId xmlns:a16="http://schemas.microsoft.com/office/drawing/2014/main" id="{86D55E39-BD84-E14B-B750-661F0A8C673F}"/>
              </a:ext>
            </a:extLst>
          </p:cNvPr>
          <p:cNvSpPr/>
          <p:nvPr/>
        </p:nvSpPr>
        <p:spPr>
          <a:xfrm>
            <a:off x="252046" y="1705155"/>
            <a:ext cx="11787554" cy="263346"/>
          </a:xfrm>
          <a:prstGeom prst="rect">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55760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4"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22EE64-166C-C34D-8C47-F75629B3ADBE}"/>
              </a:ext>
            </a:extLst>
          </p:cNvPr>
          <p:cNvSpPr>
            <a:spLocks noGrp="1"/>
          </p:cNvSpPr>
          <p:nvPr>
            <p:ph type="title"/>
          </p:nvPr>
        </p:nvSpPr>
        <p:spPr>
          <a:xfrm>
            <a:off x="0" y="2428387"/>
            <a:ext cx="12191999" cy="1325563"/>
          </a:xfrm>
          <a:solidFill>
            <a:schemeClr val="bg1">
              <a:lumMod val="65000"/>
            </a:schemeClr>
          </a:solidFill>
        </p:spPr>
        <p:txBody>
          <a:bodyPr/>
          <a:lstStyle/>
          <a:p>
            <a:pPr algn="ctr"/>
            <a:r>
              <a:rPr lang="en-US" dirty="0"/>
              <a:t>Utilities</a:t>
            </a:r>
          </a:p>
        </p:txBody>
      </p:sp>
    </p:spTree>
    <p:extLst>
      <p:ext uri="{BB962C8B-B14F-4D97-AF65-F5344CB8AC3E}">
        <p14:creationId xmlns:p14="http://schemas.microsoft.com/office/powerpoint/2010/main" val="13535068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2C7DDE8-C2C8-7F4A-AD54-B3321E364FE1}"/>
              </a:ext>
            </a:extLst>
          </p:cNvPr>
          <p:cNvSpPr>
            <a:spLocks noGrp="1"/>
          </p:cNvSpPr>
          <p:nvPr>
            <p:ph type="title"/>
          </p:nvPr>
        </p:nvSpPr>
        <p:spPr>
          <a:xfrm>
            <a:off x="252046" y="365126"/>
            <a:ext cx="10515600" cy="865798"/>
          </a:xfrm>
        </p:spPr>
        <p:txBody>
          <a:bodyPr/>
          <a:lstStyle/>
          <a:p>
            <a:r>
              <a:rPr lang="en-US" b="1" dirty="0">
                <a:highlight>
                  <a:srgbClr val="C0C0C0"/>
                </a:highlight>
              </a:rPr>
              <a:t>&gt; docker </a:t>
            </a:r>
            <a:r>
              <a:rPr lang="en-US" dirty="0">
                <a:highlight>
                  <a:srgbClr val="C0C0C0"/>
                </a:highlight>
              </a:rPr>
              <a:t>cp</a:t>
            </a:r>
          </a:p>
        </p:txBody>
      </p:sp>
      <p:sp>
        <p:nvSpPr>
          <p:cNvPr id="8" name="TextBox 7">
            <a:extLst>
              <a:ext uri="{FF2B5EF4-FFF2-40B4-BE49-F238E27FC236}">
                <a16:creationId xmlns:a16="http://schemas.microsoft.com/office/drawing/2014/main" id="{549B75BA-A6A4-444F-A6A8-DF1B3CBAA5FA}"/>
              </a:ext>
            </a:extLst>
          </p:cNvPr>
          <p:cNvSpPr txBox="1"/>
          <p:nvPr/>
        </p:nvSpPr>
        <p:spPr>
          <a:xfrm>
            <a:off x="9702673" y="926316"/>
            <a:ext cx="2220068" cy="707886"/>
          </a:xfrm>
          <a:prstGeom prst="rect">
            <a:avLst/>
          </a:prstGeom>
          <a:noFill/>
        </p:spPr>
        <p:txBody>
          <a:bodyPr wrap="square" rtlCol="0">
            <a:spAutoFit/>
          </a:bodyPr>
          <a:lstStyle/>
          <a:p>
            <a:r>
              <a:rPr lang="en-US" sz="2000" b="1" dirty="0"/>
              <a:t>Host to container file copy</a:t>
            </a:r>
          </a:p>
        </p:txBody>
      </p:sp>
      <p:sp>
        <p:nvSpPr>
          <p:cNvPr id="9" name="TextBox 8">
            <a:extLst>
              <a:ext uri="{FF2B5EF4-FFF2-40B4-BE49-F238E27FC236}">
                <a16:creationId xmlns:a16="http://schemas.microsoft.com/office/drawing/2014/main" id="{53701B09-7D51-0D4F-ABA6-B634391B003F}"/>
              </a:ext>
            </a:extLst>
          </p:cNvPr>
          <p:cNvSpPr txBox="1"/>
          <p:nvPr/>
        </p:nvSpPr>
        <p:spPr>
          <a:xfrm>
            <a:off x="269259" y="5773587"/>
            <a:ext cx="2699457" cy="369332"/>
          </a:xfrm>
          <a:prstGeom prst="rect">
            <a:avLst/>
          </a:prstGeom>
          <a:noFill/>
        </p:spPr>
        <p:txBody>
          <a:bodyPr wrap="none" rtlCol="0">
            <a:spAutoFit/>
          </a:bodyPr>
          <a:lstStyle/>
          <a:p>
            <a:r>
              <a:rPr lang="en-US" b="1" dirty="0"/>
              <a:t>Container to host file copy</a:t>
            </a:r>
          </a:p>
        </p:txBody>
      </p:sp>
      <p:sp>
        <p:nvSpPr>
          <p:cNvPr id="10" name="TextBox 9">
            <a:extLst>
              <a:ext uri="{FF2B5EF4-FFF2-40B4-BE49-F238E27FC236}">
                <a16:creationId xmlns:a16="http://schemas.microsoft.com/office/drawing/2014/main" id="{3A8E11E2-97D1-684B-8B86-ADBAA5E75112}"/>
              </a:ext>
            </a:extLst>
          </p:cNvPr>
          <p:cNvSpPr txBox="1"/>
          <p:nvPr/>
        </p:nvSpPr>
        <p:spPr>
          <a:xfrm>
            <a:off x="428848" y="1717470"/>
            <a:ext cx="2847869" cy="1384995"/>
          </a:xfrm>
          <a:prstGeom prst="rect">
            <a:avLst/>
          </a:prstGeom>
          <a:noFill/>
        </p:spPr>
        <p:txBody>
          <a:bodyPr wrap="square" rtlCol="0">
            <a:spAutoFit/>
          </a:bodyPr>
          <a:lstStyle/>
          <a:p>
            <a:r>
              <a:rPr lang="en-US" sz="2800" dirty="0"/>
              <a:t>Facilitates copying files to and from containers.</a:t>
            </a:r>
          </a:p>
        </p:txBody>
      </p:sp>
      <p:pic>
        <p:nvPicPr>
          <p:cNvPr id="11" name="Picture 10">
            <a:extLst>
              <a:ext uri="{FF2B5EF4-FFF2-40B4-BE49-F238E27FC236}">
                <a16:creationId xmlns:a16="http://schemas.microsoft.com/office/drawing/2014/main" id="{47CBBDF3-5CBC-D24D-A5A3-911CA5A08528}"/>
              </a:ext>
            </a:extLst>
          </p:cNvPr>
          <p:cNvPicPr>
            <a:picLocks noChangeAspect="1"/>
          </p:cNvPicPr>
          <p:nvPr/>
        </p:nvPicPr>
        <p:blipFill>
          <a:blip r:embed="rId2"/>
          <a:stretch>
            <a:fillRect/>
          </a:stretch>
        </p:blipFill>
        <p:spPr>
          <a:xfrm>
            <a:off x="4502150" y="551962"/>
            <a:ext cx="5219700" cy="2565400"/>
          </a:xfrm>
          <a:prstGeom prst="rect">
            <a:avLst/>
          </a:prstGeom>
        </p:spPr>
      </p:pic>
      <p:sp>
        <p:nvSpPr>
          <p:cNvPr id="6" name="Rectangle 5">
            <a:extLst>
              <a:ext uri="{FF2B5EF4-FFF2-40B4-BE49-F238E27FC236}">
                <a16:creationId xmlns:a16="http://schemas.microsoft.com/office/drawing/2014/main" id="{BE01F999-3EEF-714B-84BC-93FED551039F}"/>
              </a:ext>
            </a:extLst>
          </p:cNvPr>
          <p:cNvSpPr/>
          <p:nvPr/>
        </p:nvSpPr>
        <p:spPr>
          <a:xfrm>
            <a:off x="3848100" y="1871785"/>
            <a:ext cx="6438900" cy="128367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AD70C2CE-3B0B-E146-9A44-5DC8ADCFA06D}"/>
              </a:ext>
            </a:extLst>
          </p:cNvPr>
          <p:cNvPicPr>
            <a:picLocks noChangeAspect="1"/>
          </p:cNvPicPr>
          <p:nvPr/>
        </p:nvPicPr>
        <p:blipFill>
          <a:blip r:embed="rId3"/>
          <a:stretch>
            <a:fillRect/>
          </a:stretch>
        </p:blipFill>
        <p:spPr>
          <a:xfrm>
            <a:off x="3558071" y="3378444"/>
            <a:ext cx="8039100" cy="3213100"/>
          </a:xfrm>
          <a:prstGeom prst="rect">
            <a:avLst/>
          </a:prstGeom>
        </p:spPr>
      </p:pic>
      <p:sp>
        <p:nvSpPr>
          <p:cNvPr id="7" name="Rectangle 6">
            <a:extLst>
              <a:ext uri="{FF2B5EF4-FFF2-40B4-BE49-F238E27FC236}">
                <a16:creationId xmlns:a16="http://schemas.microsoft.com/office/drawing/2014/main" id="{4655AA71-A9D1-0949-A94D-EDEEC87DE43D}"/>
              </a:ext>
            </a:extLst>
          </p:cNvPr>
          <p:cNvSpPr/>
          <p:nvPr/>
        </p:nvSpPr>
        <p:spPr>
          <a:xfrm>
            <a:off x="3079633" y="5289845"/>
            <a:ext cx="8843108" cy="128367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721575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5B1BE4-37C4-BE4B-AD88-6CB4B58DC52C}"/>
              </a:ext>
            </a:extLst>
          </p:cNvPr>
          <p:cNvSpPr>
            <a:spLocks noGrp="1"/>
          </p:cNvSpPr>
          <p:nvPr>
            <p:ph type="title"/>
          </p:nvPr>
        </p:nvSpPr>
        <p:spPr>
          <a:xfrm>
            <a:off x="838200" y="365125"/>
            <a:ext cx="10515600" cy="772013"/>
          </a:xfrm>
        </p:spPr>
        <p:txBody>
          <a:bodyPr/>
          <a:lstStyle/>
          <a:p>
            <a:r>
              <a:rPr lang="en-US" dirty="0"/>
              <a:t>Installing Docker</a:t>
            </a:r>
          </a:p>
        </p:txBody>
      </p:sp>
      <p:sp>
        <p:nvSpPr>
          <p:cNvPr id="3" name="Content Placeholder 2">
            <a:extLst>
              <a:ext uri="{FF2B5EF4-FFF2-40B4-BE49-F238E27FC236}">
                <a16:creationId xmlns:a16="http://schemas.microsoft.com/office/drawing/2014/main" id="{ABE415FD-8C2E-6949-8896-E14141D0BE62}"/>
              </a:ext>
            </a:extLst>
          </p:cNvPr>
          <p:cNvSpPr>
            <a:spLocks noGrp="1"/>
          </p:cNvSpPr>
          <p:nvPr>
            <p:ph idx="1"/>
          </p:nvPr>
        </p:nvSpPr>
        <p:spPr>
          <a:xfrm>
            <a:off x="838200" y="1825626"/>
            <a:ext cx="10515600" cy="3484928"/>
          </a:xfrm>
        </p:spPr>
        <p:txBody>
          <a:bodyPr>
            <a:normAutofit/>
          </a:bodyPr>
          <a:lstStyle/>
          <a:p>
            <a:r>
              <a:rPr lang="en-US" dirty="0"/>
              <a:t>For this tutorial, already installed on the VMs</a:t>
            </a:r>
          </a:p>
          <a:p>
            <a:r>
              <a:rPr lang="en-US" dirty="0"/>
              <a:t>Currently supported on Linux (CentOS, Debian, Fedora, Ubuntu), macOS, Windows 10.</a:t>
            </a:r>
          </a:p>
          <a:p>
            <a:r>
              <a:rPr lang="en-US" dirty="0"/>
              <a:t>For more information on installation, visit </a:t>
            </a:r>
            <a:r>
              <a:rPr lang="en-IN" dirty="0">
                <a:hlinkClick r:id="rId2"/>
              </a:rPr>
              <a:t>https://docs.docker.com/install/</a:t>
            </a:r>
            <a:endParaRPr lang="en-US" dirty="0"/>
          </a:p>
        </p:txBody>
      </p:sp>
    </p:spTree>
    <p:extLst>
      <p:ext uri="{BB962C8B-B14F-4D97-AF65-F5344CB8AC3E}">
        <p14:creationId xmlns:p14="http://schemas.microsoft.com/office/powerpoint/2010/main" val="203317819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2C7DDE8-C2C8-7F4A-AD54-B3321E364FE1}"/>
              </a:ext>
            </a:extLst>
          </p:cNvPr>
          <p:cNvSpPr>
            <a:spLocks noGrp="1"/>
          </p:cNvSpPr>
          <p:nvPr>
            <p:ph type="title"/>
          </p:nvPr>
        </p:nvSpPr>
        <p:spPr>
          <a:xfrm>
            <a:off x="252046" y="365126"/>
            <a:ext cx="10515600" cy="865798"/>
          </a:xfrm>
        </p:spPr>
        <p:txBody>
          <a:bodyPr/>
          <a:lstStyle/>
          <a:p>
            <a:r>
              <a:rPr lang="en-US" b="1" dirty="0">
                <a:highlight>
                  <a:srgbClr val="C0C0C0"/>
                </a:highlight>
              </a:rPr>
              <a:t>&gt; docker </a:t>
            </a:r>
            <a:r>
              <a:rPr lang="en-US" dirty="0">
                <a:highlight>
                  <a:srgbClr val="C0C0C0"/>
                </a:highlight>
              </a:rPr>
              <a:t>top</a:t>
            </a:r>
          </a:p>
        </p:txBody>
      </p:sp>
      <p:sp>
        <p:nvSpPr>
          <p:cNvPr id="10" name="TextBox 9">
            <a:extLst>
              <a:ext uri="{FF2B5EF4-FFF2-40B4-BE49-F238E27FC236}">
                <a16:creationId xmlns:a16="http://schemas.microsoft.com/office/drawing/2014/main" id="{3A8E11E2-97D1-684B-8B86-ADBAA5E75112}"/>
              </a:ext>
            </a:extLst>
          </p:cNvPr>
          <p:cNvSpPr txBox="1"/>
          <p:nvPr/>
        </p:nvSpPr>
        <p:spPr>
          <a:xfrm>
            <a:off x="1605690" y="2044005"/>
            <a:ext cx="9753972" cy="1384995"/>
          </a:xfrm>
          <a:prstGeom prst="rect">
            <a:avLst/>
          </a:prstGeom>
          <a:noFill/>
        </p:spPr>
        <p:txBody>
          <a:bodyPr wrap="square" rtlCol="0">
            <a:spAutoFit/>
          </a:bodyPr>
          <a:lstStyle/>
          <a:p>
            <a:pPr algn="ctr"/>
            <a:r>
              <a:rPr lang="en-US" sz="2800" dirty="0"/>
              <a:t>Displays processes running within a container. Below example illustrates the </a:t>
            </a:r>
            <a:r>
              <a:rPr lang="en-US" sz="2800" i="1" dirty="0"/>
              <a:t>bash</a:t>
            </a:r>
            <a:r>
              <a:rPr lang="en-US" sz="2800" dirty="0"/>
              <a:t> shell process active within a plain-vanilla ubuntu container.</a:t>
            </a:r>
          </a:p>
        </p:txBody>
      </p:sp>
      <p:pic>
        <p:nvPicPr>
          <p:cNvPr id="11" name="Picture 10">
            <a:extLst>
              <a:ext uri="{FF2B5EF4-FFF2-40B4-BE49-F238E27FC236}">
                <a16:creationId xmlns:a16="http://schemas.microsoft.com/office/drawing/2014/main" id="{5C387AB6-5FA6-9E41-8481-C2222E3D372D}"/>
              </a:ext>
            </a:extLst>
          </p:cNvPr>
          <p:cNvPicPr>
            <a:picLocks noChangeAspect="1"/>
          </p:cNvPicPr>
          <p:nvPr/>
        </p:nvPicPr>
        <p:blipFill>
          <a:blip r:embed="rId2"/>
          <a:stretch>
            <a:fillRect/>
          </a:stretch>
        </p:blipFill>
        <p:spPr>
          <a:xfrm>
            <a:off x="0" y="3429000"/>
            <a:ext cx="12192000" cy="1923245"/>
          </a:xfrm>
          <a:prstGeom prst="rect">
            <a:avLst/>
          </a:prstGeom>
        </p:spPr>
      </p:pic>
      <p:sp>
        <p:nvSpPr>
          <p:cNvPr id="12" name="Rectangle 11">
            <a:extLst>
              <a:ext uri="{FF2B5EF4-FFF2-40B4-BE49-F238E27FC236}">
                <a16:creationId xmlns:a16="http://schemas.microsoft.com/office/drawing/2014/main" id="{A77CD808-A9AD-5D40-837C-205F4CFF41D1}"/>
              </a:ext>
            </a:extLst>
          </p:cNvPr>
          <p:cNvSpPr/>
          <p:nvPr/>
        </p:nvSpPr>
        <p:spPr>
          <a:xfrm>
            <a:off x="674077" y="5118101"/>
            <a:ext cx="1497623" cy="355600"/>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493535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2C7DDE8-C2C8-7F4A-AD54-B3321E364FE1}"/>
              </a:ext>
            </a:extLst>
          </p:cNvPr>
          <p:cNvSpPr>
            <a:spLocks noGrp="1"/>
          </p:cNvSpPr>
          <p:nvPr>
            <p:ph type="title"/>
          </p:nvPr>
        </p:nvSpPr>
        <p:spPr>
          <a:xfrm>
            <a:off x="252046" y="365126"/>
            <a:ext cx="10515600" cy="865798"/>
          </a:xfrm>
        </p:spPr>
        <p:txBody>
          <a:bodyPr/>
          <a:lstStyle/>
          <a:p>
            <a:r>
              <a:rPr lang="en-US" b="1" dirty="0">
                <a:highlight>
                  <a:srgbClr val="C0C0C0"/>
                </a:highlight>
              </a:rPr>
              <a:t>&gt; docker </a:t>
            </a:r>
            <a:r>
              <a:rPr lang="en-US" dirty="0">
                <a:highlight>
                  <a:srgbClr val="C0C0C0"/>
                </a:highlight>
              </a:rPr>
              <a:t>history</a:t>
            </a:r>
          </a:p>
        </p:txBody>
      </p:sp>
      <p:sp>
        <p:nvSpPr>
          <p:cNvPr id="10" name="TextBox 9">
            <a:extLst>
              <a:ext uri="{FF2B5EF4-FFF2-40B4-BE49-F238E27FC236}">
                <a16:creationId xmlns:a16="http://schemas.microsoft.com/office/drawing/2014/main" id="{3A8E11E2-97D1-684B-8B86-ADBAA5E75112}"/>
              </a:ext>
            </a:extLst>
          </p:cNvPr>
          <p:cNvSpPr txBox="1"/>
          <p:nvPr/>
        </p:nvSpPr>
        <p:spPr>
          <a:xfrm>
            <a:off x="0" y="1820173"/>
            <a:ext cx="6741141" cy="1569660"/>
          </a:xfrm>
          <a:prstGeom prst="rect">
            <a:avLst/>
          </a:prstGeom>
          <a:noFill/>
        </p:spPr>
        <p:txBody>
          <a:bodyPr wrap="square" rtlCol="0">
            <a:spAutoFit/>
          </a:bodyPr>
          <a:lstStyle/>
          <a:p>
            <a:pPr algn="ctr"/>
            <a:r>
              <a:rPr lang="en-US" sz="2400" dirty="0"/>
              <a:t>Displays information on how an image was created. Below illustrates the image layers for </a:t>
            </a:r>
            <a:r>
              <a:rPr lang="en-US" sz="2400" i="1" dirty="0" err="1"/>
              <a:t>test:latest</a:t>
            </a:r>
            <a:r>
              <a:rPr lang="en-US" sz="2400" dirty="0"/>
              <a:t> image created by our sample </a:t>
            </a:r>
            <a:r>
              <a:rPr lang="en-US" sz="2400" dirty="0" err="1"/>
              <a:t>Dockerfile</a:t>
            </a:r>
            <a:r>
              <a:rPr lang="en-US" sz="2400" dirty="0"/>
              <a:t> previously (shown right).</a:t>
            </a:r>
          </a:p>
        </p:txBody>
      </p:sp>
      <p:sp>
        <p:nvSpPr>
          <p:cNvPr id="7" name="Rectangle 6">
            <a:extLst>
              <a:ext uri="{FF2B5EF4-FFF2-40B4-BE49-F238E27FC236}">
                <a16:creationId xmlns:a16="http://schemas.microsoft.com/office/drawing/2014/main" id="{2D6D402F-3B63-A643-A872-5030610FABDE}"/>
              </a:ext>
            </a:extLst>
          </p:cNvPr>
          <p:cNvSpPr/>
          <p:nvPr/>
        </p:nvSpPr>
        <p:spPr>
          <a:xfrm>
            <a:off x="6881446" y="1119286"/>
            <a:ext cx="5058508" cy="2062103"/>
          </a:xfrm>
          <a:prstGeom prst="rect">
            <a:avLst/>
          </a:prstGeom>
          <a:solidFill>
            <a:schemeClr val="bg1">
              <a:lumMod val="85000"/>
            </a:schemeClr>
          </a:solidFill>
        </p:spPr>
        <p:txBody>
          <a:bodyPr wrap="square">
            <a:spAutoFit/>
          </a:bodyPr>
          <a:lstStyle/>
          <a:p>
            <a:r>
              <a:rPr lang="en-US" sz="1600" b="1" dirty="0"/>
              <a:t>FROM</a:t>
            </a:r>
            <a:r>
              <a:rPr lang="en-US" sz="1600" dirty="0"/>
              <a:t> </a:t>
            </a:r>
            <a:r>
              <a:rPr lang="en-US" sz="1600" dirty="0" err="1"/>
              <a:t>ubuntu:latest</a:t>
            </a:r>
            <a:endParaRPr lang="en-US" sz="1600" dirty="0"/>
          </a:p>
          <a:p>
            <a:r>
              <a:rPr lang="en-US" sz="1600" b="1" dirty="0"/>
              <a:t>RUN</a:t>
            </a:r>
            <a:r>
              <a:rPr lang="en-US" sz="1600" dirty="0"/>
              <a:t> apt-get update</a:t>
            </a:r>
          </a:p>
          <a:p>
            <a:r>
              <a:rPr lang="en-US" sz="1600" b="1" dirty="0"/>
              <a:t>RUN</a:t>
            </a:r>
            <a:r>
              <a:rPr lang="en-US" sz="1600" dirty="0"/>
              <a:t> </a:t>
            </a:r>
            <a:r>
              <a:rPr lang="en-US" sz="1600" dirty="0" err="1"/>
              <a:t>mkdir</a:t>
            </a:r>
            <a:r>
              <a:rPr lang="en-US" sz="1600" dirty="0"/>
              <a:t> /</a:t>
            </a:r>
            <a:r>
              <a:rPr lang="en-US" sz="1600" dirty="0" err="1"/>
              <a:t>persistData</a:t>
            </a:r>
            <a:endParaRPr lang="en-US" sz="1600" dirty="0"/>
          </a:p>
          <a:p>
            <a:r>
              <a:rPr lang="en-US" sz="1600" b="1" dirty="0"/>
              <a:t>WORKDIR</a:t>
            </a:r>
            <a:r>
              <a:rPr lang="en-US" sz="1600" dirty="0"/>
              <a:t> /app</a:t>
            </a:r>
          </a:p>
          <a:p>
            <a:r>
              <a:rPr lang="en-US" sz="1600" b="1" dirty="0"/>
              <a:t>ENV</a:t>
            </a:r>
            <a:r>
              <a:rPr lang="en-US" sz="1600" dirty="0"/>
              <a:t> TEST_ENV_VAR=“This is a winter school demo”</a:t>
            </a:r>
          </a:p>
          <a:p>
            <a:r>
              <a:rPr lang="en-US" sz="1600" b="1" dirty="0"/>
              <a:t>VOLUME</a:t>
            </a:r>
            <a:r>
              <a:rPr lang="en-US" sz="1600" dirty="0"/>
              <a:t> /</a:t>
            </a:r>
            <a:r>
              <a:rPr lang="en-US" sz="1600" dirty="0" err="1"/>
              <a:t>persistData</a:t>
            </a:r>
            <a:endParaRPr lang="en-US" sz="1600" dirty="0"/>
          </a:p>
          <a:p>
            <a:r>
              <a:rPr lang="en-US" sz="1600" b="1" dirty="0"/>
              <a:t>COPY</a:t>
            </a:r>
            <a:r>
              <a:rPr lang="en-US" sz="1600" dirty="0"/>
              <a:t> </a:t>
            </a:r>
            <a:r>
              <a:rPr lang="en-US" sz="1600" dirty="0" err="1"/>
              <a:t>test.sh</a:t>
            </a:r>
            <a:r>
              <a:rPr lang="en-US" sz="1600" dirty="0"/>
              <a:t> /app/</a:t>
            </a:r>
            <a:r>
              <a:rPr lang="en-US" sz="1600" dirty="0" err="1"/>
              <a:t>test.sh</a:t>
            </a:r>
            <a:endParaRPr lang="en-US" sz="1600" dirty="0"/>
          </a:p>
          <a:p>
            <a:r>
              <a:rPr lang="en-US" sz="1600" b="1" dirty="0"/>
              <a:t>CMD</a:t>
            </a:r>
            <a:r>
              <a:rPr lang="en-US" sz="1600" dirty="0"/>
              <a:t> [”/app/</a:t>
            </a:r>
            <a:r>
              <a:rPr lang="en-US" sz="1600" dirty="0" err="1"/>
              <a:t>test.sh</a:t>
            </a:r>
            <a:r>
              <a:rPr lang="en-US" sz="1600" dirty="0"/>
              <a:t>”]</a:t>
            </a:r>
          </a:p>
        </p:txBody>
      </p:sp>
      <p:sp>
        <p:nvSpPr>
          <p:cNvPr id="4" name="Left Bracket 3">
            <a:extLst>
              <a:ext uri="{FF2B5EF4-FFF2-40B4-BE49-F238E27FC236}">
                <a16:creationId xmlns:a16="http://schemas.microsoft.com/office/drawing/2014/main" id="{686B43F0-DFCC-DA42-A848-617516805E71}"/>
              </a:ext>
            </a:extLst>
          </p:cNvPr>
          <p:cNvSpPr/>
          <p:nvPr/>
        </p:nvSpPr>
        <p:spPr>
          <a:xfrm>
            <a:off x="215470" y="5539108"/>
            <a:ext cx="73152" cy="914400"/>
          </a:xfrm>
          <a:prstGeom prst="leftBracket">
            <a:avLst/>
          </a:prstGeom>
          <a:ln w="317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Left Bracket 8">
            <a:extLst>
              <a:ext uri="{FF2B5EF4-FFF2-40B4-BE49-F238E27FC236}">
                <a16:creationId xmlns:a16="http://schemas.microsoft.com/office/drawing/2014/main" id="{B3E33F4E-D5E1-3E42-9FED-B1DCA3C2CF4E}"/>
              </a:ext>
            </a:extLst>
          </p:cNvPr>
          <p:cNvSpPr/>
          <p:nvPr/>
        </p:nvSpPr>
        <p:spPr>
          <a:xfrm>
            <a:off x="211404" y="3670300"/>
            <a:ext cx="73152" cy="1723110"/>
          </a:xfrm>
          <a:prstGeom prst="leftBracket">
            <a:avLst/>
          </a:prstGeom>
          <a:ln w="317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3" name="Curved Connector 12">
            <a:extLst>
              <a:ext uri="{FF2B5EF4-FFF2-40B4-BE49-F238E27FC236}">
                <a16:creationId xmlns:a16="http://schemas.microsoft.com/office/drawing/2014/main" id="{7C3A0B41-C6E5-B54E-ABFC-2E722754AEB2}"/>
              </a:ext>
            </a:extLst>
          </p:cNvPr>
          <p:cNvCxnSpPr>
            <a:cxnSpLocks/>
            <a:stCxn id="11" idx="2"/>
            <a:endCxn id="9" idx="1"/>
          </p:cNvCxnSpPr>
          <p:nvPr/>
        </p:nvCxnSpPr>
        <p:spPr>
          <a:xfrm rot="5400000">
            <a:off x="-108559" y="3696658"/>
            <a:ext cx="1155161" cy="515233"/>
          </a:xfrm>
          <a:prstGeom prst="curvedConnector4">
            <a:avLst>
              <a:gd name="adj1" fmla="val 12708"/>
              <a:gd name="adj2" fmla="val 144368"/>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urved Connector 14">
            <a:extLst>
              <a:ext uri="{FF2B5EF4-FFF2-40B4-BE49-F238E27FC236}">
                <a16:creationId xmlns:a16="http://schemas.microsoft.com/office/drawing/2014/main" id="{ED970904-F866-8A49-932B-EB26F56DB71A}"/>
              </a:ext>
            </a:extLst>
          </p:cNvPr>
          <p:cNvCxnSpPr>
            <a:cxnSpLocks/>
            <a:stCxn id="8" idx="1"/>
            <a:endCxn id="4" idx="1"/>
          </p:cNvCxnSpPr>
          <p:nvPr/>
        </p:nvCxnSpPr>
        <p:spPr>
          <a:xfrm rot="10800000">
            <a:off x="215470" y="5996308"/>
            <a:ext cx="324180" cy="681232"/>
          </a:xfrm>
          <a:prstGeom prst="curvedConnector3">
            <a:avLst>
              <a:gd name="adj1" fmla="val 148819"/>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22" name="Picture 21">
            <a:extLst>
              <a:ext uri="{FF2B5EF4-FFF2-40B4-BE49-F238E27FC236}">
                <a16:creationId xmlns:a16="http://schemas.microsoft.com/office/drawing/2014/main" id="{63E307F1-0169-BE42-8A5D-55DF9C2DDC5B}"/>
              </a:ext>
            </a:extLst>
          </p:cNvPr>
          <p:cNvPicPr>
            <a:picLocks noChangeAspect="1"/>
          </p:cNvPicPr>
          <p:nvPr/>
        </p:nvPicPr>
        <p:blipFill>
          <a:blip r:embed="rId2"/>
          <a:stretch>
            <a:fillRect/>
          </a:stretch>
        </p:blipFill>
        <p:spPr>
          <a:xfrm>
            <a:off x="377559" y="3257059"/>
            <a:ext cx="11741289" cy="3368590"/>
          </a:xfrm>
          <a:prstGeom prst="rect">
            <a:avLst/>
          </a:prstGeom>
        </p:spPr>
      </p:pic>
      <p:sp>
        <p:nvSpPr>
          <p:cNvPr id="8" name="TextBox 7">
            <a:extLst>
              <a:ext uri="{FF2B5EF4-FFF2-40B4-BE49-F238E27FC236}">
                <a16:creationId xmlns:a16="http://schemas.microsoft.com/office/drawing/2014/main" id="{B8FF5191-2414-F740-BA76-4A6583A6F804}"/>
              </a:ext>
            </a:extLst>
          </p:cNvPr>
          <p:cNvSpPr txBox="1"/>
          <p:nvPr/>
        </p:nvSpPr>
        <p:spPr>
          <a:xfrm>
            <a:off x="539650" y="6492874"/>
            <a:ext cx="1453273" cy="369332"/>
          </a:xfrm>
          <a:prstGeom prst="rect">
            <a:avLst/>
          </a:prstGeom>
          <a:noFill/>
        </p:spPr>
        <p:txBody>
          <a:bodyPr wrap="square" rtlCol="0">
            <a:spAutoFit/>
          </a:bodyPr>
          <a:lstStyle/>
          <a:p>
            <a:r>
              <a:rPr lang="en-US" dirty="0">
                <a:highlight>
                  <a:srgbClr val="FF0000"/>
                </a:highlight>
              </a:rPr>
              <a:t>Ubuntu layer</a:t>
            </a:r>
          </a:p>
        </p:txBody>
      </p:sp>
      <p:sp>
        <p:nvSpPr>
          <p:cNvPr id="11" name="TextBox 10">
            <a:extLst>
              <a:ext uri="{FF2B5EF4-FFF2-40B4-BE49-F238E27FC236}">
                <a16:creationId xmlns:a16="http://schemas.microsoft.com/office/drawing/2014/main" id="{778B4C82-B5A3-1C44-A427-7D86B60CF005}"/>
              </a:ext>
            </a:extLst>
          </p:cNvPr>
          <p:cNvSpPr txBox="1"/>
          <p:nvPr/>
        </p:nvSpPr>
        <p:spPr>
          <a:xfrm>
            <a:off x="0" y="3007362"/>
            <a:ext cx="1453273" cy="369332"/>
          </a:xfrm>
          <a:prstGeom prst="rect">
            <a:avLst/>
          </a:prstGeom>
          <a:noFill/>
        </p:spPr>
        <p:txBody>
          <a:bodyPr wrap="square" rtlCol="0">
            <a:spAutoFit/>
          </a:bodyPr>
          <a:lstStyle/>
          <a:p>
            <a:r>
              <a:rPr lang="en-US" dirty="0">
                <a:highlight>
                  <a:srgbClr val="FF0000"/>
                </a:highlight>
              </a:rPr>
              <a:t>Our layer</a:t>
            </a:r>
          </a:p>
        </p:txBody>
      </p:sp>
    </p:spTree>
    <p:extLst>
      <p:ext uri="{BB962C8B-B14F-4D97-AF65-F5344CB8AC3E}">
        <p14:creationId xmlns:p14="http://schemas.microsoft.com/office/powerpoint/2010/main" val="2697097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P spid="8" grpId="0"/>
      <p:bldP spid="11"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AB9D58DE-29AA-B646-9574-D25CB3ECBDB5}"/>
              </a:ext>
            </a:extLst>
          </p:cNvPr>
          <p:cNvPicPr>
            <a:picLocks noChangeAspect="1"/>
          </p:cNvPicPr>
          <p:nvPr/>
        </p:nvPicPr>
        <p:blipFill>
          <a:blip r:embed="rId2"/>
          <a:stretch>
            <a:fillRect/>
          </a:stretch>
        </p:blipFill>
        <p:spPr>
          <a:xfrm>
            <a:off x="139701" y="3621529"/>
            <a:ext cx="12192000" cy="2871345"/>
          </a:xfrm>
          <a:prstGeom prst="rect">
            <a:avLst/>
          </a:prstGeom>
        </p:spPr>
      </p:pic>
      <p:sp>
        <p:nvSpPr>
          <p:cNvPr id="4" name="Title 1">
            <a:extLst>
              <a:ext uri="{FF2B5EF4-FFF2-40B4-BE49-F238E27FC236}">
                <a16:creationId xmlns:a16="http://schemas.microsoft.com/office/drawing/2014/main" id="{21256F70-4740-BD44-A3B5-EFCD6B0E494A}"/>
              </a:ext>
            </a:extLst>
          </p:cNvPr>
          <p:cNvSpPr>
            <a:spLocks noGrp="1"/>
          </p:cNvSpPr>
          <p:nvPr>
            <p:ph type="title"/>
          </p:nvPr>
        </p:nvSpPr>
        <p:spPr>
          <a:xfrm>
            <a:off x="252046" y="365126"/>
            <a:ext cx="10515600" cy="865798"/>
          </a:xfrm>
        </p:spPr>
        <p:txBody>
          <a:bodyPr/>
          <a:lstStyle/>
          <a:p>
            <a:r>
              <a:rPr lang="en-US" b="1" dirty="0">
                <a:highlight>
                  <a:srgbClr val="C0C0C0"/>
                </a:highlight>
              </a:rPr>
              <a:t>&gt; docker </a:t>
            </a:r>
            <a:r>
              <a:rPr lang="en-US" dirty="0">
                <a:highlight>
                  <a:srgbClr val="C0C0C0"/>
                </a:highlight>
              </a:rPr>
              <a:t>load/save</a:t>
            </a:r>
          </a:p>
        </p:txBody>
      </p:sp>
      <p:sp>
        <p:nvSpPr>
          <p:cNvPr id="8" name="TextBox 7">
            <a:extLst>
              <a:ext uri="{FF2B5EF4-FFF2-40B4-BE49-F238E27FC236}">
                <a16:creationId xmlns:a16="http://schemas.microsoft.com/office/drawing/2014/main" id="{E8EABF58-F00E-8C49-859E-3C179B203848}"/>
              </a:ext>
            </a:extLst>
          </p:cNvPr>
          <p:cNvSpPr txBox="1"/>
          <p:nvPr/>
        </p:nvSpPr>
        <p:spPr>
          <a:xfrm>
            <a:off x="8341946" y="1483926"/>
            <a:ext cx="3710353" cy="1631216"/>
          </a:xfrm>
          <a:prstGeom prst="rect">
            <a:avLst/>
          </a:prstGeom>
          <a:noFill/>
        </p:spPr>
        <p:txBody>
          <a:bodyPr wrap="square" rtlCol="0">
            <a:spAutoFit/>
          </a:bodyPr>
          <a:lstStyle/>
          <a:p>
            <a:pPr marL="342900" indent="-342900">
              <a:buFont typeface="Arial" panose="020B0604020202020204" pitchFamily="34" charset="0"/>
              <a:buChar char="•"/>
            </a:pPr>
            <a:r>
              <a:rPr lang="en-US" sz="2000" dirty="0"/>
              <a:t>Save docker image (in this case </a:t>
            </a:r>
            <a:r>
              <a:rPr lang="en-US" sz="2000" i="1" dirty="0" err="1"/>
              <a:t>hello-world:latest</a:t>
            </a:r>
            <a:r>
              <a:rPr lang="en-US" sz="2000" dirty="0"/>
              <a:t>) as a tar archive.</a:t>
            </a:r>
          </a:p>
          <a:p>
            <a:pPr marL="342900" indent="-342900">
              <a:buFont typeface="Arial" panose="020B0604020202020204" pitchFamily="34" charset="0"/>
              <a:buChar char="•"/>
            </a:pPr>
            <a:r>
              <a:rPr lang="en-US" sz="2000" dirty="0"/>
              <a:t>Remove the image using </a:t>
            </a:r>
            <a:r>
              <a:rPr lang="en-US" sz="2000" i="1" dirty="0"/>
              <a:t>docker </a:t>
            </a:r>
            <a:r>
              <a:rPr lang="en-US" sz="2000" i="1" dirty="0" err="1"/>
              <a:t>rmi</a:t>
            </a:r>
            <a:r>
              <a:rPr lang="en-US" sz="2000" i="1" dirty="0"/>
              <a:t> </a:t>
            </a:r>
            <a:r>
              <a:rPr lang="en-US" sz="2000" i="1" dirty="0" err="1"/>
              <a:t>hello-world:latest</a:t>
            </a:r>
            <a:r>
              <a:rPr lang="en-US" sz="2000" dirty="0"/>
              <a:t>.</a:t>
            </a:r>
          </a:p>
        </p:txBody>
      </p:sp>
      <p:sp>
        <p:nvSpPr>
          <p:cNvPr id="9" name="TextBox 8">
            <a:extLst>
              <a:ext uri="{FF2B5EF4-FFF2-40B4-BE49-F238E27FC236}">
                <a16:creationId xmlns:a16="http://schemas.microsoft.com/office/drawing/2014/main" id="{D6F85A77-E7A1-9D49-96AF-FEA534AC2C1D}"/>
              </a:ext>
            </a:extLst>
          </p:cNvPr>
          <p:cNvSpPr txBox="1"/>
          <p:nvPr/>
        </p:nvSpPr>
        <p:spPr>
          <a:xfrm>
            <a:off x="8133862" y="3544276"/>
            <a:ext cx="3131038" cy="1938992"/>
          </a:xfrm>
          <a:prstGeom prst="rect">
            <a:avLst/>
          </a:prstGeom>
          <a:solidFill>
            <a:srgbClr val="FF0000"/>
          </a:solidFill>
        </p:spPr>
        <p:txBody>
          <a:bodyPr wrap="square" rtlCol="0">
            <a:spAutoFit/>
          </a:bodyPr>
          <a:lstStyle/>
          <a:p>
            <a:pPr marL="342900" indent="-342900">
              <a:buFont typeface="Arial" panose="020B0604020202020204" pitchFamily="34" charset="0"/>
              <a:buChar char="•"/>
            </a:pPr>
            <a:r>
              <a:rPr lang="en-US" sz="2000" dirty="0"/>
              <a:t>Load docker image (in this case </a:t>
            </a:r>
            <a:r>
              <a:rPr lang="en-US" sz="2000" i="1" dirty="0" err="1"/>
              <a:t>hello-world:latest</a:t>
            </a:r>
            <a:r>
              <a:rPr lang="en-US" sz="2000" dirty="0"/>
              <a:t>) from the tar archive.</a:t>
            </a:r>
          </a:p>
          <a:p>
            <a:pPr marL="342900" indent="-342900">
              <a:buFont typeface="Arial" panose="020B0604020202020204" pitchFamily="34" charset="0"/>
              <a:buChar char="•"/>
            </a:pPr>
            <a:r>
              <a:rPr lang="en-US" sz="2000" dirty="0"/>
              <a:t>Displayed image list shows the loaded image.</a:t>
            </a:r>
          </a:p>
        </p:txBody>
      </p:sp>
      <p:pic>
        <p:nvPicPr>
          <p:cNvPr id="10" name="Picture 9">
            <a:extLst>
              <a:ext uri="{FF2B5EF4-FFF2-40B4-BE49-F238E27FC236}">
                <a16:creationId xmlns:a16="http://schemas.microsoft.com/office/drawing/2014/main" id="{89A5ADD5-8971-3744-BF3A-60FE04DEFD3D}"/>
              </a:ext>
            </a:extLst>
          </p:cNvPr>
          <p:cNvPicPr>
            <a:picLocks noChangeAspect="1"/>
          </p:cNvPicPr>
          <p:nvPr/>
        </p:nvPicPr>
        <p:blipFill>
          <a:blip r:embed="rId3"/>
          <a:stretch>
            <a:fillRect/>
          </a:stretch>
        </p:blipFill>
        <p:spPr>
          <a:xfrm>
            <a:off x="252046" y="1473200"/>
            <a:ext cx="8089900" cy="1828800"/>
          </a:xfrm>
          <a:prstGeom prst="rect">
            <a:avLst/>
          </a:prstGeom>
        </p:spPr>
      </p:pic>
      <p:cxnSp>
        <p:nvCxnSpPr>
          <p:cNvPr id="14" name="Curved Connector 13">
            <a:extLst>
              <a:ext uri="{FF2B5EF4-FFF2-40B4-BE49-F238E27FC236}">
                <a16:creationId xmlns:a16="http://schemas.microsoft.com/office/drawing/2014/main" id="{D7905762-B6ED-F349-9EBE-2F76BC9CB0DA}"/>
              </a:ext>
            </a:extLst>
          </p:cNvPr>
          <p:cNvCxnSpPr/>
          <p:nvPr/>
        </p:nvCxnSpPr>
        <p:spPr>
          <a:xfrm rot="10800000" flipV="1">
            <a:off x="1651000" y="4513772"/>
            <a:ext cx="6482862" cy="1836228"/>
          </a:xfrm>
          <a:prstGeom prst="curvedConnector3">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06887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1256F70-4740-BD44-A3B5-EFCD6B0E494A}"/>
              </a:ext>
            </a:extLst>
          </p:cNvPr>
          <p:cNvSpPr>
            <a:spLocks noGrp="1"/>
          </p:cNvSpPr>
          <p:nvPr>
            <p:ph type="title"/>
          </p:nvPr>
        </p:nvSpPr>
        <p:spPr>
          <a:xfrm>
            <a:off x="252046" y="365126"/>
            <a:ext cx="10515600" cy="865798"/>
          </a:xfrm>
        </p:spPr>
        <p:txBody>
          <a:bodyPr/>
          <a:lstStyle/>
          <a:p>
            <a:r>
              <a:rPr lang="en-US" b="1" dirty="0">
                <a:highlight>
                  <a:srgbClr val="C0C0C0"/>
                </a:highlight>
              </a:rPr>
              <a:t>&gt; docker </a:t>
            </a:r>
            <a:r>
              <a:rPr lang="en-US" dirty="0">
                <a:highlight>
                  <a:srgbClr val="C0C0C0"/>
                </a:highlight>
              </a:rPr>
              <a:t>commit</a:t>
            </a:r>
          </a:p>
        </p:txBody>
      </p:sp>
      <p:sp>
        <p:nvSpPr>
          <p:cNvPr id="10" name="TextBox 9">
            <a:extLst>
              <a:ext uri="{FF2B5EF4-FFF2-40B4-BE49-F238E27FC236}">
                <a16:creationId xmlns:a16="http://schemas.microsoft.com/office/drawing/2014/main" id="{FF98140A-26D5-3D4F-96F1-5C7EBBCED062}"/>
              </a:ext>
            </a:extLst>
          </p:cNvPr>
          <p:cNvSpPr txBox="1"/>
          <p:nvPr/>
        </p:nvSpPr>
        <p:spPr>
          <a:xfrm>
            <a:off x="7702060" y="1105165"/>
            <a:ext cx="3766040" cy="1077218"/>
          </a:xfrm>
          <a:prstGeom prst="rect">
            <a:avLst/>
          </a:prstGeom>
          <a:noFill/>
        </p:spPr>
        <p:txBody>
          <a:bodyPr wrap="square" rtlCol="0">
            <a:spAutoFit/>
          </a:bodyPr>
          <a:lstStyle/>
          <a:p>
            <a:pPr marL="342900" indent="-342900">
              <a:buFont typeface="Arial" panose="020B0604020202020204" pitchFamily="34" charset="0"/>
              <a:buChar char="•"/>
            </a:pPr>
            <a:r>
              <a:rPr lang="en-US" sz="1600" dirty="0"/>
              <a:t>Run </a:t>
            </a:r>
            <a:r>
              <a:rPr lang="en-US" sz="1600" dirty="0" err="1"/>
              <a:t>ubuntu:latest</a:t>
            </a:r>
            <a:endParaRPr lang="en-US" sz="1600" dirty="0"/>
          </a:p>
          <a:p>
            <a:pPr marL="342900" indent="-342900">
              <a:buFont typeface="Arial" panose="020B0604020202020204" pitchFamily="34" charset="0"/>
              <a:buChar char="•"/>
            </a:pPr>
            <a:r>
              <a:rPr lang="en-US" sz="1600" dirty="0"/>
              <a:t>Create an user </a:t>
            </a:r>
            <a:r>
              <a:rPr lang="en-US" sz="1600" i="1" dirty="0" err="1"/>
              <a:t>winterschool</a:t>
            </a:r>
            <a:endParaRPr lang="en-US" sz="1600" dirty="0"/>
          </a:p>
          <a:p>
            <a:pPr marL="342900" indent="-342900">
              <a:buFont typeface="Arial" panose="020B0604020202020204" pitchFamily="34" charset="0"/>
              <a:buChar char="•"/>
            </a:pPr>
            <a:r>
              <a:rPr lang="en-US" sz="1600" dirty="0"/>
              <a:t>Commit the change as a new image </a:t>
            </a:r>
            <a:r>
              <a:rPr lang="en-US" sz="1600" dirty="0" err="1"/>
              <a:t>ubuntu:winterschool</a:t>
            </a:r>
            <a:r>
              <a:rPr lang="en-US" sz="1600" dirty="0"/>
              <a:t>. </a:t>
            </a:r>
          </a:p>
        </p:txBody>
      </p:sp>
      <p:pic>
        <p:nvPicPr>
          <p:cNvPr id="7" name="Picture 6">
            <a:extLst>
              <a:ext uri="{FF2B5EF4-FFF2-40B4-BE49-F238E27FC236}">
                <a16:creationId xmlns:a16="http://schemas.microsoft.com/office/drawing/2014/main" id="{67113939-2A27-A249-8B80-1A7FFFCDAFAD}"/>
              </a:ext>
            </a:extLst>
          </p:cNvPr>
          <p:cNvPicPr>
            <a:picLocks noChangeAspect="1"/>
          </p:cNvPicPr>
          <p:nvPr/>
        </p:nvPicPr>
        <p:blipFill>
          <a:blip r:embed="rId2"/>
          <a:stretch>
            <a:fillRect/>
          </a:stretch>
        </p:blipFill>
        <p:spPr>
          <a:xfrm>
            <a:off x="101600" y="4474008"/>
            <a:ext cx="12192000" cy="2306136"/>
          </a:xfrm>
          <a:prstGeom prst="rect">
            <a:avLst/>
          </a:prstGeom>
        </p:spPr>
      </p:pic>
      <p:sp>
        <p:nvSpPr>
          <p:cNvPr id="11" name="TextBox 10">
            <a:extLst>
              <a:ext uri="{FF2B5EF4-FFF2-40B4-BE49-F238E27FC236}">
                <a16:creationId xmlns:a16="http://schemas.microsoft.com/office/drawing/2014/main" id="{7BC687CD-D388-6646-8571-505ED9BC59F1}"/>
              </a:ext>
            </a:extLst>
          </p:cNvPr>
          <p:cNvSpPr txBox="1"/>
          <p:nvPr/>
        </p:nvSpPr>
        <p:spPr>
          <a:xfrm>
            <a:off x="9462672" y="4881966"/>
            <a:ext cx="2250832" cy="2062103"/>
          </a:xfrm>
          <a:prstGeom prst="rect">
            <a:avLst/>
          </a:prstGeom>
          <a:solidFill>
            <a:srgbClr val="FF0000"/>
          </a:solidFill>
        </p:spPr>
        <p:txBody>
          <a:bodyPr wrap="square" rtlCol="0">
            <a:spAutoFit/>
          </a:bodyPr>
          <a:lstStyle/>
          <a:p>
            <a:pPr marL="342900" indent="-342900">
              <a:buFont typeface="Arial" panose="020B0604020202020204" pitchFamily="34" charset="0"/>
              <a:buChar char="•"/>
            </a:pPr>
            <a:r>
              <a:rPr lang="en-US" sz="1600" dirty="0"/>
              <a:t>Run containers for both images afresh.</a:t>
            </a:r>
          </a:p>
          <a:p>
            <a:pPr marL="342900" indent="-342900">
              <a:buFont typeface="Arial" panose="020B0604020202020204" pitchFamily="34" charset="0"/>
              <a:buChar char="•"/>
            </a:pPr>
            <a:r>
              <a:rPr lang="en-US" sz="1600" dirty="0"/>
              <a:t>Original </a:t>
            </a:r>
            <a:r>
              <a:rPr lang="en-US" sz="1600" i="1" dirty="0" err="1"/>
              <a:t>ubuntu:latest</a:t>
            </a:r>
            <a:r>
              <a:rPr lang="en-US" sz="1600" dirty="0"/>
              <a:t> does not have </a:t>
            </a:r>
            <a:r>
              <a:rPr lang="en-US" sz="1600" i="1" dirty="0" err="1"/>
              <a:t>testuser</a:t>
            </a:r>
            <a:r>
              <a:rPr lang="en-US" sz="1600" dirty="0"/>
              <a:t>, but </a:t>
            </a:r>
            <a:r>
              <a:rPr lang="en-US" sz="1600" i="1" dirty="0" err="1"/>
              <a:t>ubuntu:testuser</a:t>
            </a:r>
            <a:r>
              <a:rPr lang="en-US" sz="1600" dirty="0"/>
              <a:t> has the committed change.</a:t>
            </a:r>
          </a:p>
        </p:txBody>
      </p:sp>
      <p:pic>
        <p:nvPicPr>
          <p:cNvPr id="12" name="Picture 11">
            <a:extLst>
              <a:ext uri="{FF2B5EF4-FFF2-40B4-BE49-F238E27FC236}">
                <a16:creationId xmlns:a16="http://schemas.microsoft.com/office/drawing/2014/main" id="{7F0271A1-AAAC-F643-B2C1-D435AB59AB46}"/>
              </a:ext>
            </a:extLst>
          </p:cNvPr>
          <p:cNvPicPr>
            <a:picLocks noChangeAspect="1"/>
          </p:cNvPicPr>
          <p:nvPr/>
        </p:nvPicPr>
        <p:blipFill>
          <a:blip r:embed="rId3"/>
          <a:stretch>
            <a:fillRect/>
          </a:stretch>
        </p:blipFill>
        <p:spPr>
          <a:xfrm>
            <a:off x="527050" y="1639522"/>
            <a:ext cx="6032500" cy="596900"/>
          </a:xfrm>
          <a:prstGeom prst="rect">
            <a:avLst/>
          </a:prstGeom>
        </p:spPr>
      </p:pic>
      <p:pic>
        <p:nvPicPr>
          <p:cNvPr id="13" name="Picture 12">
            <a:extLst>
              <a:ext uri="{FF2B5EF4-FFF2-40B4-BE49-F238E27FC236}">
                <a16:creationId xmlns:a16="http://schemas.microsoft.com/office/drawing/2014/main" id="{78CCBF69-7597-BE48-B54D-8CBFB8704B93}"/>
              </a:ext>
            </a:extLst>
          </p:cNvPr>
          <p:cNvPicPr>
            <a:picLocks noChangeAspect="1"/>
          </p:cNvPicPr>
          <p:nvPr/>
        </p:nvPicPr>
        <p:blipFill>
          <a:blip r:embed="rId4"/>
          <a:stretch>
            <a:fillRect/>
          </a:stretch>
        </p:blipFill>
        <p:spPr>
          <a:xfrm>
            <a:off x="0" y="2644380"/>
            <a:ext cx="12192000" cy="1018095"/>
          </a:xfrm>
          <a:prstGeom prst="rect">
            <a:avLst/>
          </a:prstGeom>
        </p:spPr>
      </p:pic>
      <p:cxnSp>
        <p:nvCxnSpPr>
          <p:cNvPr id="15" name="Straight Arrow Connector 14">
            <a:extLst>
              <a:ext uri="{FF2B5EF4-FFF2-40B4-BE49-F238E27FC236}">
                <a16:creationId xmlns:a16="http://schemas.microsoft.com/office/drawing/2014/main" id="{66FC1036-3EA9-8F43-8016-E34530CCF1BE}"/>
              </a:ext>
            </a:extLst>
          </p:cNvPr>
          <p:cNvCxnSpPr>
            <a:stCxn id="10" idx="1"/>
            <a:endCxn id="12" idx="3"/>
          </p:cNvCxnSpPr>
          <p:nvPr/>
        </p:nvCxnSpPr>
        <p:spPr>
          <a:xfrm flipH="1">
            <a:off x="6559550" y="1643774"/>
            <a:ext cx="1142510" cy="2941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E22071B9-146A-A542-8705-8A2684736BF1}"/>
              </a:ext>
            </a:extLst>
          </p:cNvPr>
          <p:cNvCxnSpPr>
            <a:stCxn id="10" idx="1"/>
            <a:endCxn id="13" idx="0"/>
          </p:cNvCxnSpPr>
          <p:nvPr/>
        </p:nvCxnSpPr>
        <p:spPr>
          <a:xfrm flipH="1">
            <a:off x="6096000" y="1643774"/>
            <a:ext cx="1606060" cy="10006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67839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1215CFD-ED77-9947-9511-94BE8EB84123}"/>
              </a:ext>
            </a:extLst>
          </p:cNvPr>
          <p:cNvPicPr>
            <a:picLocks noChangeAspect="1"/>
          </p:cNvPicPr>
          <p:nvPr/>
        </p:nvPicPr>
        <p:blipFill>
          <a:blip r:embed="rId2"/>
          <a:stretch>
            <a:fillRect/>
          </a:stretch>
        </p:blipFill>
        <p:spPr>
          <a:xfrm>
            <a:off x="0" y="2487765"/>
            <a:ext cx="12192000" cy="3860163"/>
          </a:xfrm>
          <a:prstGeom prst="rect">
            <a:avLst/>
          </a:prstGeom>
        </p:spPr>
      </p:pic>
      <p:sp>
        <p:nvSpPr>
          <p:cNvPr id="5" name="Title 1">
            <a:extLst>
              <a:ext uri="{FF2B5EF4-FFF2-40B4-BE49-F238E27FC236}">
                <a16:creationId xmlns:a16="http://schemas.microsoft.com/office/drawing/2014/main" id="{1D2FA56C-75DA-F04B-8F09-489771FA8B2C}"/>
              </a:ext>
            </a:extLst>
          </p:cNvPr>
          <p:cNvSpPr>
            <a:spLocks noGrp="1"/>
          </p:cNvSpPr>
          <p:nvPr>
            <p:ph type="title"/>
          </p:nvPr>
        </p:nvSpPr>
        <p:spPr>
          <a:xfrm>
            <a:off x="252046" y="365126"/>
            <a:ext cx="10515600" cy="865798"/>
          </a:xfrm>
        </p:spPr>
        <p:txBody>
          <a:bodyPr/>
          <a:lstStyle/>
          <a:p>
            <a:r>
              <a:rPr lang="en-US" b="1" dirty="0">
                <a:highlight>
                  <a:srgbClr val="C0C0C0"/>
                </a:highlight>
              </a:rPr>
              <a:t>&gt; docker </a:t>
            </a:r>
            <a:r>
              <a:rPr lang="en-US" dirty="0">
                <a:highlight>
                  <a:srgbClr val="C0C0C0"/>
                </a:highlight>
              </a:rPr>
              <a:t>commit</a:t>
            </a:r>
          </a:p>
        </p:txBody>
      </p:sp>
      <p:sp>
        <p:nvSpPr>
          <p:cNvPr id="6" name="TextBox 5">
            <a:extLst>
              <a:ext uri="{FF2B5EF4-FFF2-40B4-BE49-F238E27FC236}">
                <a16:creationId xmlns:a16="http://schemas.microsoft.com/office/drawing/2014/main" id="{C5E45BAC-8CB9-B24D-946F-935EE8C6112B}"/>
              </a:ext>
            </a:extLst>
          </p:cNvPr>
          <p:cNvSpPr txBox="1"/>
          <p:nvPr/>
        </p:nvSpPr>
        <p:spPr>
          <a:xfrm>
            <a:off x="2139275" y="1609157"/>
            <a:ext cx="6741141" cy="830997"/>
          </a:xfrm>
          <a:prstGeom prst="rect">
            <a:avLst/>
          </a:prstGeom>
          <a:noFill/>
        </p:spPr>
        <p:txBody>
          <a:bodyPr wrap="square" rtlCol="0">
            <a:spAutoFit/>
          </a:bodyPr>
          <a:lstStyle/>
          <a:p>
            <a:pPr algn="ctr"/>
            <a:r>
              <a:rPr lang="en-US" sz="2400" dirty="0"/>
              <a:t>History of the </a:t>
            </a:r>
            <a:r>
              <a:rPr lang="en-US" sz="2400" i="1" dirty="0" err="1"/>
              <a:t>ubuntu:winterschool</a:t>
            </a:r>
            <a:r>
              <a:rPr lang="en-US" sz="2400" dirty="0"/>
              <a:t> will show a new layer has been added (marked in red)</a:t>
            </a:r>
          </a:p>
        </p:txBody>
      </p:sp>
      <p:sp>
        <p:nvSpPr>
          <p:cNvPr id="7" name="Rectangle 6">
            <a:extLst>
              <a:ext uri="{FF2B5EF4-FFF2-40B4-BE49-F238E27FC236}">
                <a16:creationId xmlns:a16="http://schemas.microsoft.com/office/drawing/2014/main" id="{9A981D9B-7035-0240-8586-A0A1E5A768CA}"/>
              </a:ext>
            </a:extLst>
          </p:cNvPr>
          <p:cNvSpPr/>
          <p:nvPr/>
        </p:nvSpPr>
        <p:spPr>
          <a:xfrm>
            <a:off x="-40054" y="3045069"/>
            <a:ext cx="11277600" cy="193431"/>
          </a:xfrm>
          <a:prstGeom prst="rect">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99525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22EE64-166C-C34D-8C47-F75629B3ADBE}"/>
              </a:ext>
            </a:extLst>
          </p:cNvPr>
          <p:cNvSpPr>
            <a:spLocks noGrp="1"/>
          </p:cNvSpPr>
          <p:nvPr>
            <p:ph type="title"/>
          </p:nvPr>
        </p:nvSpPr>
        <p:spPr>
          <a:xfrm>
            <a:off x="0" y="2428387"/>
            <a:ext cx="12191999" cy="1325563"/>
          </a:xfrm>
          <a:solidFill>
            <a:schemeClr val="bg1">
              <a:lumMod val="65000"/>
            </a:schemeClr>
          </a:solidFill>
        </p:spPr>
        <p:txBody>
          <a:bodyPr/>
          <a:lstStyle/>
          <a:p>
            <a:pPr algn="ctr"/>
            <a:r>
              <a:rPr lang="en-US" dirty="0"/>
              <a:t>Networking Containers</a:t>
            </a:r>
          </a:p>
        </p:txBody>
      </p:sp>
    </p:spTree>
    <p:extLst>
      <p:ext uri="{BB962C8B-B14F-4D97-AF65-F5344CB8AC3E}">
        <p14:creationId xmlns:p14="http://schemas.microsoft.com/office/powerpoint/2010/main" val="134130442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16029671-3CA6-FE4C-8148-8D3A2290ED0E}"/>
              </a:ext>
            </a:extLst>
          </p:cNvPr>
          <p:cNvSpPr txBox="1"/>
          <p:nvPr/>
        </p:nvSpPr>
        <p:spPr>
          <a:xfrm>
            <a:off x="691662" y="187569"/>
            <a:ext cx="10304584" cy="707886"/>
          </a:xfrm>
          <a:prstGeom prst="rect">
            <a:avLst/>
          </a:prstGeom>
          <a:noFill/>
        </p:spPr>
        <p:txBody>
          <a:bodyPr wrap="square" rtlCol="0">
            <a:spAutoFit/>
          </a:bodyPr>
          <a:lstStyle/>
          <a:p>
            <a:r>
              <a:rPr lang="en-US" sz="4000" dirty="0"/>
              <a:t>Using Default Network Bridge</a:t>
            </a:r>
          </a:p>
        </p:txBody>
      </p:sp>
      <p:sp>
        <p:nvSpPr>
          <p:cNvPr id="8" name="TextBox 7">
            <a:extLst>
              <a:ext uri="{FF2B5EF4-FFF2-40B4-BE49-F238E27FC236}">
                <a16:creationId xmlns:a16="http://schemas.microsoft.com/office/drawing/2014/main" id="{F58733B9-568B-374C-BCE8-A6C47BCB0D0E}"/>
              </a:ext>
            </a:extLst>
          </p:cNvPr>
          <p:cNvSpPr txBox="1"/>
          <p:nvPr/>
        </p:nvSpPr>
        <p:spPr>
          <a:xfrm>
            <a:off x="1031631" y="2239108"/>
            <a:ext cx="10677769" cy="646331"/>
          </a:xfrm>
          <a:prstGeom prst="rect">
            <a:avLst/>
          </a:prstGeom>
          <a:noFill/>
        </p:spPr>
        <p:txBody>
          <a:bodyPr wrap="square" rtlCol="0">
            <a:spAutoFit/>
          </a:bodyPr>
          <a:lstStyle/>
          <a:p>
            <a:pPr algn="ctr"/>
            <a:r>
              <a:rPr lang="en-US" dirty="0"/>
              <a:t>Created two alpine-</a:t>
            </a:r>
            <a:r>
              <a:rPr lang="en-US" dirty="0" err="1"/>
              <a:t>linux</a:t>
            </a:r>
            <a:r>
              <a:rPr lang="en-US" dirty="0"/>
              <a:t> containers. Implicitly assigned IP addresses are as follows: </a:t>
            </a:r>
          </a:p>
          <a:p>
            <a:pPr algn="ctr"/>
            <a:r>
              <a:rPr lang="en-US" dirty="0"/>
              <a:t>[host1: 172.17.0.2, host2: 172.17.0.3]</a:t>
            </a:r>
          </a:p>
        </p:txBody>
      </p:sp>
      <p:sp>
        <p:nvSpPr>
          <p:cNvPr id="9" name="TextBox 8">
            <a:extLst>
              <a:ext uri="{FF2B5EF4-FFF2-40B4-BE49-F238E27FC236}">
                <a16:creationId xmlns:a16="http://schemas.microsoft.com/office/drawing/2014/main" id="{66332C2C-BF50-8947-B75B-0B0DCE30B19E}"/>
              </a:ext>
            </a:extLst>
          </p:cNvPr>
          <p:cNvSpPr txBox="1"/>
          <p:nvPr/>
        </p:nvSpPr>
        <p:spPr>
          <a:xfrm>
            <a:off x="7213600" y="3972562"/>
            <a:ext cx="4377984" cy="1200329"/>
          </a:xfrm>
          <a:prstGeom prst="rect">
            <a:avLst/>
          </a:prstGeom>
          <a:noFill/>
        </p:spPr>
        <p:txBody>
          <a:bodyPr wrap="square" rtlCol="0">
            <a:spAutoFit/>
          </a:bodyPr>
          <a:lstStyle/>
          <a:p>
            <a:pPr algn="ctr"/>
            <a:r>
              <a:rPr lang="en-US" dirty="0"/>
              <a:t>Pinging using IP addresses works. But ping fails with container name! This is because default bridge does not support </a:t>
            </a:r>
            <a:r>
              <a:rPr lang="en-US" i="1" dirty="0"/>
              <a:t>automatic service discovery</a:t>
            </a:r>
            <a:r>
              <a:rPr lang="en-US" dirty="0"/>
              <a:t>.</a:t>
            </a:r>
          </a:p>
        </p:txBody>
      </p:sp>
      <p:pic>
        <p:nvPicPr>
          <p:cNvPr id="2" name="Picture 1">
            <a:extLst>
              <a:ext uri="{FF2B5EF4-FFF2-40B4-BE49-F238E27FC236}">
                <a16:creationId xmlns:a16="http://schemas.microsoft.com/office/drawing/2014/main" id="{0E900E75-9897-5748-B879-88D076AEB4B3}"/>
              </a:ext>
            </a:extLst>
          </p:cNvPr>
          <p:cNvPicPr>
            <a:picLocks noChangeAspect="1"/>
          </p:cNvPicPr>
          <p:nvPr/>
        </p:nvPicPr>
        <p:blipFill>
          <a:blip r:embed="rId2"/>
          <a:stretch>
            <a:fillRect/>
          </a:stretch>
        </p:blipFill>
        <p:spPr>
          <a:xfrm>
            <a:off x="603690" y="981808"/>
            <a:ext cx="10033000" cy="1257300"/>
          </a:xfrm>
          <a:prstGeom prst="rect">
            <a:avLst/>
          </a:prstGeom>
        </p:spPr>
      </p:pic>
      <p:cxnSp>
        <p:nvCxnSpPr>
          <p:cNvPr id="5" name="Straight Connector 4">
            <a:extLst>
              <a:ext uri="{FF2B5EF4-FFF2-40B4-BE49-F238E27FC236}">
                <a16:creationId xmlns:a16="http://schemas.microsoft.com/office/drawing/2014/main" id="{8A04796D-C6DE-A04D-8EE4-03499AD0DEA4}"/>
              </a:ext>
            </a:extLst>
          </p:cNvPr>
          <p:cNvCxnSpPr/>
          <p:nvPr/>
        </p:nvCxnSpPr>
        <p:spPr>
          <a:xfrm>
            <a:off x="4064000" y="1282700"/>
            <a:ext cx="6438900" cy="0"/>
          </a:xfrm>
          <a:prstGeom prst="line">
            <a:avLst/>
          </a:prstGeom>
          <a:ln w="34925">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F92A1A70-ACE7-3240-B80C-74547A6B8C43}"/>
              </a:ext>
            </a:extLst>
          </p:cNvPr>
          <p:cNvCxnSpPr/>
          <p:nvPr/>
        </p:nvCxnSpPr>
        <p:spPr>
          <a:xfrm>
            <a:off x="4025900" y="1930400"/>
            <a:ext cx="6438900" cy="0"/>
          </a:xfrm>
          <a:prstGeom prst="line">
            <a:avLst/>
          </a:prstGeom>
          <a:ln w="34925">
            <a:solidFill>
              <a:srgbClr val="FF0000"/>
            </a:solidFill>
            <a:prstDash val="dash"/>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9E078570-A8BB-2A4A-8187-E56B31C5AEAA}"/>
              </a:ext>
            </a:extLst>
          </p:cNvPr>
          <p:cNvPicPr>
            <a:picLocks noChangeAspect="1"/>
          </p:cNvPicPr>
          <p:nvPr/>
        </p:nvPicPr>
        <p:blipFill>
          <a:blip r:embed="rId3"/>
          <a:stretch>
            <a:fillRect/>
          </a:stretch>
        </p:blipFill>
        <p:spPr>
          <a:xfrm>
            <a:off x="273050" y="2839915"/>
            <a:ext cx="6940550" cy="4073093"/>
          </a:xfrm>
          <a:prstGeom prst="rect">
            <a:avLst/>
          </a:prstGeom>
        </p:spPr>
      </p:pic>
    </p:spTree>
    <p:extLst>
      <p:ext uri="{BB962C8B-B14F-4D97-AF65-F5344CB8AC3E}">
        <p14:creationId xmlns:p14="http://schemas.microsoft.com/office/powerpoint/2010/main" val="2931225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E2DFA96-6419-F14A-B23F-77F3C26AB585}"/>
              </a:ext>
            </a:extLst>
          </p:cNvPr>
          <p:cNvPicPr>
            <a:picLocks noChangeAspect="1"/>
          </p:cNvPicPr>
          <p:nvPr/>
        </p:nvPicPr>
        <p:blipFill>
          <a:blip r:embed="rId2"/>
          <a:stretch>
            <a:fillRect/>
          </a:stretch>
        </p:blipFill>
        <p:spPr>
          <a:xfrm>
            <a:off x="1276350" y="1101536"/>
            <a:ext cx="8515350" cy="5362763"/>
          </a:xfrm>
          <a:prstGeom prst="rect">
            <a:avLst/>
          </a:prstGeom>
        </p:spPr>
      </p:pic>
      <p:sp>
        <p:nvSpPr>
          <p:cNvPr id="2" name="Title 1">
            <a:extLst>
              <a:ext uri="{FF2B5EF4-FFF2-40B4-BE49-F238E27FC236}">
                <a16:creationId xmlns:a16="http://schemas.microsoft.com/office/drawing/2014/main" id="{0926AF5A-CD14-B740-BE90-A25D9A7BB8E9}"/>
              </a:ext>
            </a:extLst>
          </p:cNvPr>
          <p:cNvSpPr>
            <a:spLocks noGrp="1"/>
          </p:cNvSpPr>
          <p:nvPr>
            <p:ph type="title"/>
          </p:nvPr>
        </p:nvSpPr>
        <p:spPr/>
        <p:txBody>
          <a:bodyPr/>
          <a:lstStyle/>
          <a:p>
            <a:r>
              <a:rPr lang="en-US" dirty="0"/>
              <a:t>Creating User-Defined Bridge</a:t>
            </a:r>
          </a:p>
        </p:txBody>
      </p:sp>
      <p:sp>
        <p:nvSpPr>
          <p:cNvPr id="5" name="Rectangle 4">
            <a:extLst>
              <a:ext uri="{FF2B5EF4-FFF2-40B4-BE49-F238E27FC236}">
                <a16:creationId xmlns:a16="http://schemas.microsoft.com/office/drawing/2014/main" id="{20677C59-9661-3748-9DFF-D66043A35636}"/>
              </a:ext>
            </a:extLst>
          </p:cNvPr>
          <p:cNvSpPr/>
          <p:nvPr/>
        </p:nvSpPr>
        <p:spPr>
          <a:xfrm>
            <a:off x="736600" y="4996962"/>
            <a:ext cx="10227408" cy="31163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8039310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16029671-3CA6-FE4C-8148-8D3A2290ED0E}"/>
              </a:ext>
            </a:extLst>
          </p:cNvPr>
          <p:cNvSpPr txBox="1"/>
          <p:nvPr/>
        </p:nvSpPr>
        <p:spPr>
          <a:xfrm>
            <a:off x="671783" y="65335"/>
            <a:ext cx="10304584" cy="707886"/>
          </a:xfrm>
          <a:prstGeom prst="rect">
            <a:avLst/>
          </a:prstGeom>
          <a:noFill/>
        </p:spPr>
        <p:txBody>
          <a:bodyPr wrap="square" rtlCol="0">
            <a:spAutoFit/>
          </a:bodyPr>
          <a:lstStyle/>
          <a:p>
            <a:r>
              <a:rPr lang="en-US" sz="4000" dirty="0"/>
              <a:t>Using User-Defined Network Bridge</a:t>
            </a:r>
          </a:p>
        </p:txBody>
      </p:sp>
      <p:sp>
        <p:nvSpPr>
          <p:cNvPr id="9" name="TextBox 8">
            <a:extLst>
              <a:ext uri="{FF2B5EF4-FFF2-40B4-BE49-F238E27FC236}">
                <a16:creationId xmlns:a16="http://schemas.microsoft.com/office/drawing/2014/main" id="{66332C2C-BF50-8947-B75B-0B0DCE30B19E}"/>
              </a:ext>
            </a:extLst>
          </p:cNvPr>
          <p:cNvSpPr txBox="1"/>
          <p:nvPr/>
        </p:nvSpPr>
        <p:spPr>
          <a:xfrm>
            <a:off x="2038154" y="6096529"/>
            <a:ext cx="8302477" cy="646331"/>
          </a:xfrm>
          <a:prstGeom prst="rect">
            <a:avLst/>
          </a:prstGeom>
          <a:noFill/>
        </p:spPr>
        <p:txBody>
          <a:bodyPr wrap="square" rtlCol="0">
            <a:spAutoFit/>
          </a:bodyPr>
          <a:lstStyle/>
          <a:p>
            <a:pPr algn="ctr"/>
            <a:r>
              <a:rPr lang="en-US" b="1" dirty="0"/>
              <a:t>Ping using container name works this time because user-defined network bridge supports </a:t>
            </a:r>
            <a:r>
              <a:rPr lang="en-US" b="1" i="1" dirty="0"/>
              <a:t>automatic service discovery</a:t>
            </a:r>
            <a:r>
              <a:rPr lang="en-US" b="1" dirty="0"/>
              <a:t>.</a:t>
            </a:r>
          </a:p>
        </p:txBody>
      </p:sp>
      <p:sp>
        <p:nvSpPr>
          <p:cNvPr id="10" name="TextBox 9">
            <a:extLst>
              <a:ext uri="{FF2B5EF4-FFF2-40B4-BE49-F238E27FC236}">
                <a16:creationId xmlns:a16="http://schemas.microsoft.com/office/drawing/2014/main" id="{32611DBD-7170-1245-8C77-F265FA99A73F}"/>
              </a:ext>
            </a:extLst>
          </p:cNvPr>
          <p:cNvSpPr txBox="1"/>
          <p:nvPr/>
        </p:nvSpPr>
        <p:spPr>
          <a:xfrm>
            <a:off x="1255394" y="5488254"/>
            <a:ext cx="9177119" cy="646331"/>
          </a:xfrm>
          <a:prstGeom prst="rect">
            <a:avLst/>
          </a:prstGeom>
          <a:noFill/>
        </p:spPr>
        <p:txBody>
          <a:bodyPr wrap="square" rtlCol="0">
            <a:spAutoFit/>
          </a:bodyPr>
          <a:lstStyle/>
          <a:p>
            <a:pPr algn="ctr"/>
            <a:r>
              <a:rPr lang="en-US" dirty="0"/>
              <a:t>Created two alpine-</a:t>
            </a:r>
            <a:r>
              <a:rPr lang="en-US" dirty="0" err="1"/>
              <a:t>linux</a:t>
            </a:r>
            <a:r>
              <a:rPr lang="en-US" dirty="0"/>
              <a:t> containers. Implicitly assigned IP addresses are as follows: </a:t>
            </a:r>
          </a:p>
          <a:p>
            <a:pPr algn="ctr"/>
            <a:r>
              <a:rPr lang="en-US" dirty="0"/>
              <a:t>[host1: 172.17.0.2, host2: 172.17.0.3]</a:t>
            </a:r>
          </a:p>
        </p:txBody>
      </p:sp>
      <p:pic>
        <p:nvPicPr>
          <p:cNvPr id="3" name="Picture 2">
            <a:extLst>
              <a:ext uri="{FF2B5EF4-FFF2-40B4-BE49-F238E27FC236}">
                <a16:creationId xmlns:a16="http://schemas.microsoft.com/office/drawing/2014/main" id="{3873EB01-620F-7D48-9743-23B9E5B881CF}"/>
              </a:ext>
            </a:extLst>
          </p:cNvPr>
          <p:cNvPicPr>
            <a:picLocks noChangeAspect="1"/>
          </p:cNvPicPr>
          <p:nvPr/>
        </p:nvPicPr>
        <p:blipFill>
          <a:blip r:embed="rId2"/>
          <a:stretch>
            <a:fillRect/>
          </a:stretch>
        </p:blipFill>
        <p:spPr>
          <a:xfrm>
            <a:off x="858567" y="723415"/>
            <a:ext cx="10661650" cy="4701375"/>
          </a:xfrm>
          <a:prstGeom prst="rect">
            <a:avLst/>
          </a:prstGeom>
        </p:spPr>
      </p:pic>
      <p:cxnSp>
        <p:nvCxnSpPr>
          <p:cNvPr id="8" name="Straight Connector 7">
            <a:extLst>
              <a:ext uri="{FF2B5EF4-FFF2-40B4-BE49-F238E27FC236}">
                <a16:creationId xmlns:a16="http://schemas.microsoft.com/office/drawing/2014/main" id="{C8614738-7639-9C43-9F2C-ADB6F034250B}"/>
              </a:ext>
            </a:extLst>
          </p:cNvPr>
          <p:cNvCxnSpPr/>
          <p:nvPr/>
        </p:nvCxnSpPr>
        <p:spPr>
          <a:xfrm>
            <a:off x="3901731" y="990600"/>
            <a:ext cx="6438900" cy="0"/>
          </a:xfrm>
          <a:prstGeom prst="line">
            <a:avLst/>
          </a:prstGeom>
          <a:ln w="34925">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50FA724C-F3DC-854C-9D9E-23A7864B52F1}"/>
              </a:ext>
            </a:extLst>
          </p:cNvPr>
          <p:cNvCxnSpPr/>
          <p:nvPr/>
        </p:nvCxnSpPr>
        <p:spPr>
          <a:xfrm>
            <a:off x="3993613" y="1574800"/>
            <a:ext cx="6438900" cy="0"/>
          </a:xfrm>
          <a:prstGeom prst="line">
            <a:avLst/>
          </a:prstGeom>
          <a:ln w="34925">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3BEADA3E-95C7-0E47-AFF6-204B05FD1FBB}"/>
              </a:ext>
            </a:extLst>
          </p:cNvPr>
          <p:cNvSpPr/>
          <p:nvPr/>
        </p:nvSpPr>
        <p:spPr>
          <a:xfrm>
            <a:off x="419100" y="2386576"/>
            <a:ext cx="11366500" cy="2795021"/>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72710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22EE64-166C-C34D-8C47-F75629B3ADBE}"/>
              </a:ext>
            </a:extLst>
          </p:cNvPr>
          <p:cNvSpPr>
            <a:spLocks noGrp="1"/>
          </p:cNvSpPr>
          <p:nvPr>
            <p:ph type="title"/>
          </p:nvPr>
        </p:nvSpPr>
        <p:spPr>
          <a:xfrm>
            <a:off x="0" y="2428387"/>
            <a:ext cx="12191999" cy="1325563"/>
          </a:xfrm>
          <a:solidFill>
            <a:schemeClr val="bg1">
              <a:lumMod val="65000"/>
            </a:schemeClr>
          </a:solidFill>
        </p:spPr>
        <p:txBody>
          <a:bodyPr/>
          <a:lstStyle/>
          <a:p>
            <a:pPr algn="ctr"/>
            <a:r>
              <a:rPr lang="en-US" dirty="0"/>
              <a:t>Docker Compose</a:t>
            </a:r>
          </a:p>
        </p:txBody>
      </p:sp>
    </p:spTree>
    <p:extLst>
      <p:ext uri="{BB962C8B-B14F-4D97-AF65-F5344CB8AC3E}">
        <p14:creationId xmlns:p14="http://schemas.microsoft.com/office/powerpoint/2010/main" val="2312452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22EE64-166C-C34D-8C47-F75629B3ADBE}"/>
              </a:ext>
            </a:extLst>
          </p:cNvPr>
          <p:cNvSpPr>
            <a:spLocks noGrp="1"/>
          </p:cNvSpPr>
          <p:nvPr>
            <p:ph type="title"/>
          </p:nvPr>
        </p:nvSpPr>
        <p:spPr>
          <a:xfrm>
            <a:off x="0" y="2428387"/>
            <a:ext cx="12191999" cy="1325563"/>
          </a:xfrm>
          <a:solidFill>
            <a:schemeClr val="bg1">
              <a:lumMod val="65000"/>
            </a:schemeClr>
          </a:solidFill>
        </p:spPr>
        <p:txBody>
          <a:bodyPr/>
          <a:lstStyle/>
          <a:p>
            <a:pPr algn="ctr"/>
            <a:r>
              <a:rPr lang="en-US" dirty="0"/>
              <a:t>Architecture</a:t>
            </a:r>
          </a:p>
        </p:txBody>
      </p:sp>
    </p:spTree>
    <p:extLst>
      <p:ext uri="{BB962C8B-B14F-4D97-AF65-F5344CB8AC3E}">
        <p14:creationId xmlns:p14="http://schemas.microsoft.com/office/powerpoint/2010/main" val="308645358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05A946-BE3C-4C4C-92DE-64740B45C43F}"/>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ABA620E9-0A55-C244-9AED-9ADA26FC9B88}"/>
              </a:ext>
            </a:extLst>
          </p:cNvPr>
          <p:cNvSpPr>
            <a:spLocks noGrp="1"/>
          </p:cNvSpPr>
          <p:nvPr>
            <p:ph idx="1"/>
          </p:nvPr>
        </p:nvSpPr>
        <p:spPr/>
        <p:txBody>
          <a:bodyPr/>
          <a:lstStyle/>
          <a:p>
            <a:r>
              <a:rPr lang="en-US" dirty="0"/>
              <a:t>Docker compose allows the user to configure and run one or more containers as services.</a:t>
            </a:r>
          </a:p>
          <a:p>
            <a:r>
              <a:rPr lang="en-US" dirty="0"/>
              <a:t>Using docker compose, we could set configurations of the containers, decide on the order of boot-up, volumes to be mounted, networking between containers and more.</a:t>
            </a:r>
          </a:p>
          <a:p>
            <a:r>
              <a:rPr lang="en-US" dirty="0"/>
              <a:t>We illustrate a very simple use-case of docker-compose in the next slide.</a:t>
            </a:r>
          </a:p>
        </p:txBody>
      </p:sp>
    </p:spTree>
    <p:extLst>
      <p:ext uri="{BB962C8B-B14F-4D97-AF65-F5344CB8AC3E}">
        <p14:creationId xmlns:p14="http://schemas.microsoft.com/office/powerpoint/2010/main" val="97558887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DDCDC5-48D4-B246-BAC0-2B946879FD8A}"/>
              </a:ext>
            </a:extLst>
          </p:cNvPr>
          <p:cNvSpPr>
            <a:spLocks noGrp="1"/>
          </p:cNvSpPr>
          <p:nvPr>
            <p:ph type="title"/>
          </p:nvPr>
        </p:nvSpPr>
        <p:spPr>
          <a:xfrm>
            <a:off x="838200" y="365125"/>
            <a:ext cx="10847522" cy="1866631"/>
          </a:xfrm>
        </p:spPr>
        <p:txBody>
          <a:bodyPr/>
          <a:lstStyle/>
          <a:p>
            <a:r>
              <a:rPr lang="en-US" dirty="0"/>
              <a:t>Using </a:t>
            </a:r>
            <a:r>
              <a:rPr lang="en-US" i="1" dirty="0"/>
              <a:t>docker-</a:t>
            </a:r>
            <a:r>
              <a:rPr lang="en-US" i="1" dirty="0" err="1"/>
              <a:t>compose.yml</a:t>
            </a:r>
            <a:r>
              <a:rPr lang="en-US" dirty="0"/>
              <a:t> to Change ENV variable</a:t>
            </a:r>
          </a:p>
        </p:txBody>
      </p:sp>
      <p:pic>
        <p:nvPicPr>
          <p:cNvPr id="5" name="Picture 4">
            <a:extLst>
              <a:ext uri="{FF2B5EF4-FFF2-40B4-BE49-F238E27FC236}">
                <a16:creationId xmlns:a16="http://schemas.microsoft.com/office/drawing/2014/main" id="{5A9651B3-B0F4-8D4D-9C5C-C31D26EF3D9E}"/>
              </a:ext>
            </a:extLst>
          </p:cNvPr>
          <p:cNvPicPr>
            <a:picLocks noChangeAspect="1"/>
          </p:cNvPicPr>
          <p:nvPr/>
        </p:nvPicPr>
        <p:blipFill>
          <a:blip r:embed="rId2"/>
          <a:stretch>
            <a:fillRect/>
          </a:stretch>
        </p:blipFill>
        <p:spPr>
          <a:xfrm>
            <a:off x="1773372" y="5941645"/>
            <a:ext cx="8267700" cy="457200"/>
          </a:xfrm>
          <a:prstGeom prst="rect">
            <a:avLst/>
          </a:prstGeom>
        </p:spPr>
      </p:pic>
      <p:sp>
        <p:nvSpPr>
          <p:cNvPr id="6" name="TextBox 5">
            <a:extLst>
              <a:ext uri="{FF2B5EF4-FFF2-40B4-BE49-F238E27FC236}">
                <a16:creationId xmlns:a16="http://schemas.microsoft.com/office/drawing/2014/main" id="{7AD2FFC3-9F44-1647-8616-4E8244BC2A7C}"/>
              </a:ext>
            </a:extLst>
          </p:cNvPr>
          <p:cNvSpPr txBox="1"/>
          <p:nvPr/>
        </p:nvSpPr>
        <p:spPr>
          <a:xfrm>
            <a:off x="697424" y="2030278"/>
            <a:ext cx="11126276" cy="1200329"/>
          </a:xfrm>
          <a:prstGeom prst="rect">
            <a:avLst/>
          </a:prstGeom>
          <a:noFill/>
        </p:spPr>
        <p:txBody>
          <a:bodyPr wrap="square" rtlCol="0">
            <a:spAutoFit/>
          </a:bodyPr>
          <a:lstStyle/>
          <a:p>
            <a:r>
              <a:rPr lang="en-US" sz="2400" dirty="0"/>
              <a:t>This docker compose </a:t>
            </a:r>
            <a:r>
              <a:rPr lang="en-US" sz="2400" dirty="0" err="1"/>
              <a:t>yml</a:t>
            </a:r>
            <a:r>
              <a:rPr lang="en-US" sz="2400" dirty="0"/>
              <a:t> modifies the environment variable </a:t>
            </a:r>
            <a:r>
              <a:rPr lang="en-US" sz="2400" b="1" dirty="0"/>
              <a:t>TEST_ENV_VAR</a:t>
            </a:r>
            <a:r>
              <a:rPr lang="en-US" sz="2400" dirty="0"/>
              <a:t> from </a:t>
            </a:r>
            <a:r>
              <a:rPr lang="en-US" sz="2400" b="1" i="1" dirty="0"/>
              <a:t>“This is a winter school demo”</a:t>
            </a:r>
            <a:r>
              <a:rPr lang="en-US" sz="2400" dirty="0"/>
              <a:t> to </a:t>
            </a:r>
            <a:r>
              <a:rPr lang="en-US" sz="2400" b="1" i="1" dirty="0"/>
              <a:t>“winter school container class”</a:t>
            </a:r>
            <a:r>
              <a:rPr lang="en-US" sz="2400" dirty="0"/>
              <a:t>. The output in the persistence is shown below. </a:t>
            </a:r>
          </a:p>
        </p:txBody>
      </p:sp>
      <p:pic>
        <p:nvPicPr>
          <p:cNvPr id="7" name="Picture 6">
            <a:extLst>
              <a:ext uri="{FF2B5EF4-FFF2-40B4-BE49-F238E27FC236}">
                <a16:creationId xmlns:a16="http://schemas.microsoft.com/office/drawing/2014/main" id="{171815BC-AE35-D940-8CDA-39BB1F5081AC}"/>
              </a:ext>
            </a:extLst>
          </p:cNvPr>
          <p:cNvPicPr>
            <a:picLocks noChangeAspect="1"/>
          </p:cNvPicPr>
          <p:nvPr/>
        </p:nvPicPr>
        <p:blipFill>
          <a:blip r:embed="rId3"/>
          <a:stretch>
            <a:fillRect/>
          </a:stretch>
        </p:blipFill>
        <p:spPr>
          <a:xfrm>
            <a:off x="1614622" y="3230607"/>
            <a:ext cx="8585200" cy="2235200"/>
          </a:xfrm>
          <a:prstGeom prst="rect">
            <a:avLst/>
          </a:prstGeom>
        </p:spPr>
      </p:pic>
    </p:spTree>
    <p:extLst>
      <p:ext uri="{BB962C8B-B14F-4D97-AF65-F5344CB8AC3E}">
        <p14:creationId xmlns:p14="http://schemas.microsoft.com/office/powerpoint/2010/main" val="30272952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F67EBA-E9CE-6A4A-AD31-C2496AFA1FE5}"/>
              </a:ext>
            </a:extLst>
          </p:cNvPr>
          <p:cNvSpPr>
            <a:spLocks noGrp="1"/>
          </p:cNvSpPr>
          <p:nvPr>
            <p:ph type="title"/>
          </p:nvPr>
        </p:nvSpPr>
        <p:spPr>
          <a:xfrm>
            <a:off x="838200" y="365126"/>
            <a:ext cx="10515600" cy="795460"/>
          </a:xfrm>
        </p:spPr>
        <p:txBody>
          <a:bodyPr/>
          <a:lstStyle/>
          <a:p>
            <a:r>
              <a:rPr lang="en-US" dirty="0"/>
              <a:t>Big Picture</a:t>
            </a:r>
          </a:p>
        </p:txBody>
      </p:sp>
      <p:grpSp>
        <p:nvGrpSpPr>
          <p:cNvPr id="33" name="Group 32">
            <a:extLst>
              <a:ext uri="{FF2B5EF4-FFF2-40B4-BE49-F238E27FC236}">
                <a16:creationId xmlns:a16="http://schemas.microsoft.com/office/drawing/2014/main" id="{010DD6BA-F18A-3A47-A863-A6AF8F122A58}"/>
              </a:ext>
            </a:extLst>
          </p:cNvPr>
          <p:cNvGrpSpPr/>
          <p:nvPr/>
        </p:nvGrpSpPr>
        <p:grpSpPr>
          <a:xfrm>
            <a:off x="5650523" y="1881555"/>
            <a:ext cx="6358298" cy="4085492"/>
            <a:chOff x="838200" y="1377462"/>
            <a:chExt cx="9670068" cy="5286675"/>
          </a:xfrm>
        </p:grpSpPr>
        <p:sp>
          <p:nvSpPr>
            <p:cNvPr id="4" name="Rectangle 3">
              <a:extLst>
                <a:ext uri="{FF2B5EF4-FFF2-40B4-BE49-F238E27FC236}">
                  <a16:creationId xmlns:a16="http://schemas.microsoft.com/office/drawing/2014/main" id="{F472289F-E2C0-D940-BDBB-7C3752DE6616}"/>
                </a:ext>
              </a:extLst>
            </p:cNvPr>
            <p:cNvSpPr/>
            <p:nvPr/>
          </p:nvSpPr>
          <p:spPr>
            <a:xfrm>
              <a:off x="3825010" y="2784230"/>
              <a:ext cx="1606062" cy="1184031"/>
            </a:xfrm>
            <a:prstGeom prst="rect">
              <a:avLst/>
            </a:prstGeom>
            <a:solidFill>
              <a:srgbClr val="FF0000">
                <a:alpha val="1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Docker Daemon</a:t>
              </a:r>
            </a:p>
          </p:txBody>
        </p:sp>
        <p:sp>
          <p:nvSpPr>
            <p:cNvPr id="5" name="Rectangle 4">
              <a:extLst>
                <a:ext uri="{FF2B5EF4-FFF2-40B4-BE49-F238E27FC236}">
                  <a16:creationId xmlns:a16="http://schemas.microsoft.com/office/drawing/2014/main" id="{9754B8DC-7F6A-534B-AD87-DEB0C110B1CD}"/>
                </a:ext>
              </a:extLst>
            </p:cNvPr>
            <p:cNvSpPr/>
            <p:nvPr/>
          </p:nvSpPr>
          <p:spPr>
            <a:xfrm>
              <a:off x="897237" y="1632938"/>
              <a:ext cx="1606062" cy="1184031"/>
            </a:xfrm>
            <a:prstGeom prst="rect">
              <a:avLst/>
            </a:prstGeom>
            <a:solidFill>
              <a:srgbClr val="FF0000">
                <a:alpha val="1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Docker Client (</a:t>
              </a:r>
              <a:r>
                <a:rPr lang="en-US" sz="1200" b="1" dirty="0" err="1">
                  <a:solidFill>
                    <a:schemeClr val="tx1"/>
                  </a:solidFill>
                </a:rPr>
                <a:t>Eg.</a:t>
              </a:r>
              <a:r>
                <a:rPr lang="en-US" sz="1200" b="1" dirty="0">
                  <a:solidFill>
                    <a:schemeClr val="tx1"/>
                  </a:solidFill>
                </a:rPr>
                <a:t> CLI)</a:t>
              </a:r>
            </a:p>
          </p:txBody>
        </p:sp>
        <p:sp>
          <p:nvSpPr>
            <p:cNvPr id="6" name="Rectangle 5">
              <a:extLst>
                <a:ext uri="{FF2B5EF4-FFF2-40B4-BE49-F238E27FC236}">
                  <a16:creationId xmlns:a16="http://schemas.microsoft.com/office/drawing/2014/main" id="{C487BF39-12B6-A649-89E3-8692E2A32F23}"/>
                </a:ext>
              </a:extLst>
            </p:cNvPr>
            <p:cNvSpPr/>
            <p:nvPr/>
          </p:nvSpPr>
          <p:spPr>
            <a:xfrm>
              <a:off x="838200" y="3490045"/>
              <a:ext cx="1606062" cy="1184031"/>
            </a:xfrm>
            <a:prstGeom prst="rect">
              <a:avLst/>
            </a:prstGeom>
            <a:solidFill>
              <a:srgbClr val="FF0000">
                <a:alpha val="1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Docker Remote API</a:t>
              </a:r>
            </a:p>
          </p:txBody>
        </p:sp>
        <p:sp>
          <p:nvSpPr>
            <p:cNvPr id="7" name="Can 6">
              <a:extLst>
                <a:ext uri="{FF2B5EF4-FFF2-40B4-BE49-F238E27FC236}">
                  <a16:creationId xmlns:a16="http://schemas.microsoft.com/office/drawing/2014/main" id="{70B9F80D-7A90-BA41-82B4-3B2EC4506CD2}"/>
                </a:ext>
              </a:extLst>
            </p:cNvPr>
            <p:cNvSpPr/>
            <p:nvPr/>
          </p:nvSpPr>
          <p:spPr>
            <a:xfrm>
              <a:off x="3338639" y="1377462"/>
              <a:ext cx="2452561" cy="957862"/>
            </a:xfrm>
            <a:prstGeom prst="can">
              <a:avLst/>
            </a:prstGeom>
            <a:solidFill>
              <a:srgbClr val="00B050">
                <a:alpha val="1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Registries</a:t>
              </a:r>
            </a:p>
          </p:txBody>
        </p:sp>
        <p:sp>
          <p:nvSpPr>
            <p:cNvPr id="8" name="Rectangle 7">
              <a:extLst>
                <a:ext uri="{FF2B5EF4-FFF2-40B4-BE49-F238E27FC236}">
                  <a16:creationId xmlns:a16="http://schemas.microsoft.com/office/drawing/2014/main" id="{15088E44-4DD4-6942-836A-063DBA373AA3}"/>
                </a:ext>
              </a:extLst>
            </p:cNvPr>
            <p:cNvSpPr/>
            <p:nvPr/>
          </p:nvSpPr>
          <p:spPr>
            <a:xfrm>
              <a:off x="3825010" y="4420241"/>
              <a:ext cx="1606062" cy="767431"/>
            </a:xfrm>
            <a:prstGeom prst="rect">
              <a:avLst/>
            </a:prstGeom>
            <a:solidFill>
              <a:srgbClr val="FF0000">
                <a:alpha val="1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Storage Driver</a:t>
              </a:r>
            </a:p>
          </p:txBody>
        </p:sp>
        <p:sp>
          <p:nvSpPr>
            <p:cNvPr id="9" name="Rectangle 8">
              <a:extLst>
                <a:ext uri="{FF2B5EF4-FFF2-40B4-BE49-F238E27FC236}">
                  <a16:creationId xmlns:a16="http://schemas.microsoft.com/office/drawing/2014/main" id="{9D02A0EC-3234-D743-8324-629379C6133D}"/>
                </a:ext>
              </a:extLst>
            </p:cNvPr>
            <p:cNvSpPr/>
            <p:nvPr/>
          </p:nvSpPr>
          <p:spPr>
            <a:xfrm>
              <a:off x="6636907" y="2766646"/>
              <a:ext cx="1436174" cy="1150938"/>
            </a:xfrm>
            <a:prstGeom prst="rect">
              <a:avLst/>
            </a:prstGeom>
            <a:solidFill>
              <a:srgbClr val="FF0000">
                <a:alpha val="1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Execution Driver</a:t>
              </a:r>
            </a:p>
          </p:txBody>
        </p:sp>
        <p:sp>
          <p:nvSpPr>
            <p:cNvPr id="11" name="Rectangle 10">
              <a:extLst>
                <a:ext uri="{FF2B5EF4-FFF2-40B4-BE49-F238E27FC236}">
                  <a16:creationId xmlns:a16="http://schemas.microsoft.com/office/drawing/2014/main" id="{CF37F661-9215-A949-87CE-677173D43C27}"/>
                </a:ext>
              </a:extLst>
            </p:cNvPr>
            <p:cNvSpPr/>
            <p:nvPr/>
          </p:nvSpPr>
          <p:spPr>
            <a:xfrm rot="16200000">
              <a:off x="4295905" y="5112329"/>
              <a:ext cx="767429" cy="2336188"/>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solidFill>
                  <a:schemeClr val="tx1"/>
                </a:solidFill>
              </a:endParaRPr>
            </a:p>
          </p:txBody>
        </p:sp>
        <p:sp>
          <p:nvSpPr>
            <p:cNvPr id="12" name="Up-down Arrow 11">
              <a:extLst>
                <a:ext uri="{FF2B5EF4-FFF2-40B4-BE49-F238E27FC236}">
                  <a16:creationId xmlns:a16="http://schemas.microsoft.com/office/drawing/2014/main" id="{0E2F44B6-093B-6642-A0F4-A49F7755058C}"/>
                </a:ext>
              </a:extLst>
            </p:cNvPr>
            <p:cNvSpPr/>
            <p:nvPr/>
          </p:nvSpPr>
          <p:spPr>
            <a:xfrm>
              <a:off x="4512166" y="2335324"/>
              <a:ext cx="158193" cy="481645"/>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3" name="Up-down Arrow 12">
              <a:extLst>
                <a:ext uri="{FF2B5EF4-FFF2-40B4-BE49-F238E27FC236}">
                  <a16:creationId xmlns:a16="http://schemas.microsoft.com/office/drawing/2014/main" id="{E891BEDE-4CAF-344B-86E3-BB41524C5CC3}"/>
                </a:ext>
              </a:extLst>
            </p:cNvPr>
            <p:cNvSpPr/>
            <p:nvPr/>
          </p:nvSpPr>
          <p:spPr>
            <a:xfrm rot="5400000">
              <a:off x="5947227" y="2764414"/>
              <a:ext cx="166981" cy="1162192"/>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4" name="Up-down Arrow 13">
              <a:extLst>
                <a:ext uri="{FF2B5EF4-FFF2-40B4-BE49-F238E27FC236}">
                  <a16:creationId xmlns:a16="http://schemas.microsoft.com/office/drawing/2014/main" id="{F2AA3C80-2364-1E41-92C1-CE06977285D8}"/>
                </a:ext>
              </a:extLst>
            </p:cNvPr>
            <p:cNvSpPr/>
            <p:nvPr/>
          </p:nvSpPr>
          <p:spPr>
            <a:xfrm rot="10800000">
              <a:off x="4521427" y="3917583"/>
              <a:ext cx="158192" cy="474601"/>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5" name="Up-down Arrow 14">
              <a:extLst>
                <a:ext uri="{FF2B5EF4-FFF2-40B4-BE49-F238E27FC236}">
                  <a16:creationId xmlns:a16="http://schemas.microsoft.com/office/drawing/2014/main" id="{21DCBDF3-374F-064F-8822-2531B7A10DAA}"/>
                </a:ext>
              </a:extLst>
            </p:cNvPr>
            <p:cNvSpPr/>
            <p:nvPr/>
          </p:nvSpPr>
          <p:spPr>
            <a:xfrm rot="5400000">
              <a:off x="8395396" y="2983238"/>
              <a:ext cx="184492" cy="829125"/>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nvGrpSpPr>
            <p:cNvPr id="25" name="Group 24">
              <a:extLst>
                <a:ext uri="{FF2B5EF4-FFF2-40B4-BE49-F238E27FC236}">
                  <a16:creationId xmlns:a16="http://schemas.microsoft.com/office/drawing/2014/main" id="{D8F9C751-E0CB-3B41-94CF-088E7A483679}"/>
                </a:ext>
              </a:extLst>
            </p:cNvPr>
            <p:cNvGrpSpPr/>
            <p:nvPr/>
          </p:nvGrpSpPr>
          <p:grpSpPr>
            <a:xfrm>
              <a:off x="8902206" y="1811214"/>
              <a:ext cx="1606062" cy="3130116"/>
              <a:chOff x="8902206" y="1377463"/>
              <a:chExt cx="1606062" cy="3130116"/>
            </a:xfrm>
          </p:grpSpPr>
          <p:sp>
            <p:nvSpPr>
              <p:cNvPr id="10" name="Rectangle 9">
                <a:extLst>
                  <a:ext uri="{FF2B5EF4-FFF2-40B4-BE49-F238E27FC236}">
                    <a16:creationId xmlns:a16="http://schemas.microsoft.com/office/drawing/2014/main" id="{E28D5504-7ED2-4C46-AE85-EE81500FD4B8}"/>
                  </a:ext>
                </a:extLst>
              </p:cNvPr>
              <p:cNvSpPr/>
              <p:nvPr/>
            </p:nvSpPr>
            <p:spPr>
              <a:xfrm>
                <a:off x="8902206" y="1377463"/>
                <a:ext cx="1606062" cy="3130116"/>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solidFill>
                    <a:schemeClr val="tx1"/>
                  </a:solidFill>
                </a:endParaRPr>
              </a:p>
            </p:txBody>
          </p:sp>
          <p:sp>
            <p:nvSpPr>
              <p:cNvPr id="16" name="Rectangle 15">
                <a:extLst>
                  <a:ext uri="{FF2B5EF4-FFF2-40B4-BE49-F238E27FC236}">
                    <a16:creationId xmlns:a16="http://schemas.microsoft.com/office/drawing/2014/main" id="{205294B7-C51E-9F40-919A-FB9869F58DF7}"/>
                  </a:ext>
                </a:extLst>
              </p:cNvPr>
              <p:cNvSpPr/>
              <p:nvPr/>
            </p:nvSpPr>
            <p:spPr>
              <a:xfrm>
                <a:off x="9085385" y="1632938"/>
                <a:ext cx="433753" cy="41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7" name="Rectangle 16">
                <a:extLst>
                  <a:ext uri="{FF2B5EF4-FFF2-40B4-BE49-F238E27FC236}">
                    <a16:creationId xmlns:a16="http://schemas.microsoft.com/office/drawing/2014/main" id="{833928EF-2EBF-BE43-B5E6-38C112785590}"/>
                  </a:ext>
                </a:extLst>
              </p:cNvPr>
              <p:cNvSpPr/>
              <p:nvPr/>
            </p:nvSpPr>
            <p:spPr>
              <a:xfrm>
                <a:off x="9806170" y="1632938"/>
                <a:ext cx="433753" cy="41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8" name="Rectangle 17">
                <a:extLst>
                  <a:ext uri="{FF2B5EF4-FFF2-40B4-BE49-F238E27FC236}">
                    <a16:creationId xmlns:a16="http://schemas.microsoft.com/office/drawing/2014/main" id="{5463158B-36A7-5C41-8E0D-12E20D0AAF02}"/>
                  </a:ext>
                </a:extLst>
              </p:cNvPr>
              <p:cNvSpPr/>
              <p:nvPr/>
            </p:nvSpPr>
            <p:spPr>
              <a:xfrm>
                <a:off x="9120555" y="2265981"/>
                <a:ext cx="433753" cy="41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9" name="Rectangle 18">
                <a:extLst>
                  <a:ext uri="{FF2B5EF4-FFF2-40B4-BE49-F238E27FC236}">
                    <a16:creationId xmlns:a16="http://schemas.microsoft.com/office/drawing/2014/main" id="{B892C248-8953-7B4E-BE30-583A583174A6}"/>
                  </a:ext>
                </a:extLst>
              </p:cNvPr>
              <p:cNvSpPr/>
              <p:nvPr/>
            </p:nvSpPr>
            <p:spPr>
              <a:xfrm>
                <a:off x="9841340" y="2265981"/>
                <a:ext cx="433753" cy="41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20" name="Rectangle 19">
                <a:extLst>
                  <a:ext uri="{FF2B5EF4-FFF2-40B4-BE49-F238E27FC236}">
                    <a16:creationId xmlns:a16="http://schemas.microsoft.com/office/drawing/2014/main" id="{F5E2D26F-C928-1E42-8A52-92CD0A712F6D}"/>
                  </a:ext>
                </a:extLst>
              </p:cNvPr>
              <p:cNvSpPr/>
              <p:nvPr/>
            </p:nvSpPr>
            <p:spPr>
              <a:xfrm>
                <a:off x="9132278" y="2969366"/>
                <a:ext cx="433753" cy="41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21" name="Rectangle 20">
                <a:extLst>
                  <a:ext uri="{FF2B5EF4-FFF2-40B4-BE49-F238E27FC236}">
                    <a16:creationId xmlns:a16="http://schemas.microsoft.com/office/drawing/2014/main" id="{50B37261-0B92-124C-8DDB-DE625BF773F7}"/>
                  </a:ext>
                </a:extLst>
              </p:cNvPr>
              <p:cNvSpPr/>
              <p:nvPr/>
            </p:nvSpPr>
            <p:spPr>
              <a:xfrm>
                <a:off x="9853063" y="2969366"/>
                <a:ext cx="433753" cy="41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22" name="Rectangle 21">
                <a:extLst>
                  <a:ext uri="{FF2B5EF4-FFF2-40B4-BE49-F238E27FC236}">
                    <a16:creationId xmlns:a16="http://schemas.microsoft.com/office/drawing/2014/main" id="{6BD97678-20B9-0246-979F-8278DCF5310C}"/>
                  </a:ext>
                </a:extLst>
              </p:cNvPr>
              <p:cNvSpPr/>
              <p:nvPr/>
            </p:nvSpPr>
            <p:spPr>
              <a:xfrm>
                <a:off x="9155724" y="3590693"/>
                <a:ext cx="433753" cy="41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23" name="Rectangle 22">
                <a:extLst>
                  <a:ext uri="{FF2B5EF4-FFF2-40B4-BE49-F238E27FC236}">
                    <a16:creationId xmlns:a16="http://schemas.microsoft.com/office/drawing/2014/main" id="{5C79A65E-E009-F247-B855-780D78E82C75}"/>
                  </a:ext>
                </a:extLst>
              </p:cNvPr>
              <p:cNvSpPr/>
              <p:nvPr/>
            </p:nvSpPr>
            <p:spPr>
              <a:xfrm>
                <a:off x="9876509" y="3590693"/>
                <a:ext cx="433753" cy="41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24" name="TextBox 23">
                <a:extLst>
                  <a:ext uri="{FF2B5EF4-FFF2-40B4-BE49-F238E27FC236}">
                    <a16:creationId xmlns:a16="http://schemas.microsoft.com/office/drawing/2014/main" id="{E9760EB8-5E33-0349-A556-9C1671F1D20C}"/>
                  </a:ext>
                </a:extLst>
              </p:cNvPr>
              <p:cNvSpPr txBox="1"/>
              <p:nvPr/>
            </p:nvSpPr>
            <p:spPr>
              <a:xfrm>
                <a:off x="9085386" y="4138246"/>
                <a:ext cx="1324706" cy="358440"/>
              </a:xfrm>
              <a:prstGeom prst="rect">
                <a:avLst/>
              </a:prstGeom>
              <a:noFill/>
            </p:spPr>
            <p:txBody>
              <a:bodyPr wrap="square" rtlCol="0">
                <a:spAutoFit/>
              </a:bodyPr>
              <a:lstStyle/>
              <a:p>
                <a:pPr algn="ctr"/>
                <a:r>
                  <a:rPr lang="en-US" sz="1200" b="1" dirty="0"/>
                  <a:t>Containers</a:t>
                </a:r>
              </a:p>
            </p:txBody>
          </p:sp>
        </p:grpSp>
        <p:sp>
          <p:nvSpPr>
            <p:cNvPr id="26" name="Rectangle 25">
              <a:extLst>
                <a:ext uri="{FF2B5EF4-FFF2-40B4-BE49-F238E27FC236}">
                  <a16:creationId xmlns:a16="http://schemas.microsoft.com/office/drawing/2014/main" id="{E496BF97-D52B-C64B-87EB-4B95321BEF39}"/>
                </a:ext>
              </a:extLst>
            </p:cNvPr>
            <p:cNvSpPr/>
            <p:nvPr/>
          </p:nvSpPr>
          <p:spPr>
            <a:xfrm>
              <a:off x="3784450" y="6071123"/>
              <a:ext cx="433753" cy="41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27" name="Rectangle 26">
              <a:extLst>
                <a:ext uri="{FF2B5EF4-FFF2-40B4-BE49-F238E27FC236}">
                  <a16:creationId xmlns:a16="http://schemas.microsoft.com/office/drawing/2014/main" id="{A154BE12-0412-C44D-8805-885D78BA3D0F}"/>
                </a:ext>
              </a:extLst>
            </p:cNvPr>
            <p:cNvSpPr/>
            <p:nvPr/>
          </p:nvSpPr>
          <p:spPr>
            <a:xfrm>
              <a:off x="4491128" y="6071123"/>
              <a:ext cx="433753" cy="41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28" name="Rectangle 27">
              <a:extLst>
                <a:ext uri="{FF2B5EF4-FFF2-40B4-BE49-F238E27FC236}">
                  <a16:creationId xmlns:a16="http://schemas.microsoft.com/office/drawing/2014/main" id="{563AD2E7-FA1D-2745-BE8E-0BE2BED4E49F}"/>
                </a:ext>
              </a:extLst>
            </p:cNvPr>
            <p:cNvSpPr/>
            <p:nvPr/>
          </p:nvSpPr>
          <p:spPr>
            <a:xfrm>
              <a:off x="5191945" y="6071126"/>
              <a:ext cx="433753" cy="41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29" name="TextBox 28">
              <a:extLst>
                <a:ext uri="{FF2B5EF4-FFF2-40B4-BE49-F238E27FC236}">
                  <a16:creationId xmlns:a16="http://schemas.microsoft.com/office/drawing/2014/main" id="{C8C381FD-2E5B-CA4A-8C0C-95440212D148}"/>
                </a:ext>
              </a:extLst>
            </p:cNvPr>
            <p:cNvSpPr txBox="1"/>
            <p:nvPr/>
          </p:nvSpPr>
          <p:spPr>
            <a:xfrm>
              <a:off x="5779807" y="5957257"/>
              <a:ext cx="1572994" cy="597400"/>
            </a:xfrm>
            <a:prstGeom prst="rect">
              <a:avLst/>
            </a:prstGeom>
            <a:noFill/>
          </p:spPr>
          <p:txBody>
            <a:bodyPr wrap="square" rtlCol="0">
              <a:spAutoFit/>
            </a:bodyPr>
            <a:lstStyle/>
            <a:p>
              <a:pPr algn="ctr"/>
              <a:r>
                <a:rPr lang="en-US" sz="1200" b="1" dirty="0"/>
                <a:t>Local Repositories</a:t>
              </a:r>
            </a:p>
          </p:txBody>
        </p:sp>
        <p:sp>
          <p:nvSpPr>
            <p:cNvPr id="30" name="Up-down Arrow 29">
              <a:extLst>
                <a:ext uri="{FF2B5EF4-FFF2-40B4-BE49-F238E27FC236}">
                  <a16:creationId xmlns:a16="http://schemas.microsoft.com/office/drawing/2014/main" id="{A9948C28-7528-F749-BDF7-38AB73F76693}"/>
                </a:ext>
              </a:extLst>
            </p:cNvPr>
            <p:cNvSpPr/>
            <p:nvPr/>
          </p:nvSpPr>
          <p:spPr>
            <a:xfrm rot="10800000">
              <a:off x="4521427" y="5187671"/>
              <a:ext cx="158192" cy="709036"/>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31" name="Up-down Arrow 30">
              <a:extLst>
                <a:ext uri="{FF2B5EF4-FFF2-40B4-BE49-F238E27FC236}">
                  <a16:creationId xmlns:a16="http://schemas.microsoft.com/office/drawing/2014/main" id="{03D34077-A6AA-3C47-85D1-B582ED9E5564}"/>
                </a:ext>
              </a:extLst>
            </p:cNvPr>
            <p:cNvSpPr/>
            <p:nvPr/>
          </p:nvSpPr>
          <p:spPr>
            <a:xfrm rot="15009717">
              <a:off x="3014907" y="3180431"/>
              <a:ext cx="236635" cy="1424705"/>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32" name="Up-down Arrow 31">
              <a:extLst>
                <a:ext uri="{FF2B5EF4-FFF2-40B4-BE49-F238E27FC236}">
                  <a16:creationId xmlns:a16="http://schemas.microsoft.com/office/drawing/2014/main" id="{C9B75DB1-4B77-0043-BC06-FC4AA5A04D27}"/>
                </a:ext>
              </a:extLst>
            </p:cNvPr>
            <p:cNvSpPr/>
            <p:nvPr/>
          </p:nvSpPr>
          <p:spPr>
            <a:xfrm rot="18497383">
              <a:off x="3054870" y="1923275"/>
              <a:ext cx="204420" cy="1691029"/>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sp>
        <p:nvSpPr>
          <p:cNvPr id="3" name="TextBox 2">
            <a:extLst>
              <a:ext uri="{FF2B5EF4-FFF2-40B4-BE49-F238E27FC236}">
                <a16:creationId xmlns:a16="http://schemas.microsoft.com/office/drawing/2014/main" id="{3E54E15E-D25F-5947-B3F2-21B6210FEBB6}"/>
              </a:ext>
            </a:extLst>
          </p:cNvPr>
          <p:cNvSpPr txBox="1"/>
          <p:nvPr/>
        </p:nvSpPr>
        <p:spPr>
          <a:xfrm>
            <a:off x="-26672" y="1293757"/>
            <a:ext cx="5740092" cy="5632311"/>
          </a:xfrm>
          <a:prstGeom prst="rect">
            <a:avLst/>
          </a:prstGeom>
          <a:noFill/>
        </p:spPr>
        <p:txBody>
          <a:bodyPr wrap="square" rtlCol="0">
            <a:spAutoFit/>
          </a:bodyPr>
          <a:lstStyle/>
          <a:p>
            <a:pPr marL="285750" indent="-285750" algn="just">
              <a:buFont typeface="Courier New" panose="02070309020205020404" pitchFamily="49" charset="0"/>
              <a:buChar char="o"/>
            </a:pPr>
            <a:r>
              <a:rPr lang="en-US" sz="2000" b="1" dirty="0"/>
              <a:t>Docker Daemon: </a:t>
            </a:r>
            <a:r>
              <a:rPr lang="en-US" sz="2000" dirty="0"/>
              <a:t>Provides services to the client through RESTful API and json objects. Orchestrates sub-systems.</a:t>
            </a:r>
            <a:endParaRPr lang="en-US" sz="2000" b="1" dirty="0"/>
          </a:p>
          <a:p>
            <a:pPr marL="285750" indent="-285750" algn="just">
              <a:buFont typeface="Courier New" panose="02070309020205020404" pitchFamily="49" charset="0"/>
              <a:buChar char="o"/>
            </a:pPr>
            <a:r>
              <a:rPr lang="en-US" sz="2000" b="1" dirty="0"/>
              <a:t>Docker Client: </a:t>
            </a:r>
            <a:r>
              <a:rPr lang="en-US" sz="2000" dirty="0"/>
              <a:t>Provides CLI which in-turn connects to Docker Daemon through RESTful API.</a:t>
            </a:r>
            <a:endParaRPr lang="en-US" sz="2000" b="1" dirty="0"/>
          </a:p>
          <a:p>
            <a:pPr marL="285750" indent="-285750" algn="just">
              <a:buFont typeface="Courier New" panose="02070309020205020404" pitchFamily="49" charset="0"/>
              <a:buChar char="o"/>
            </a:pPr>
            <a:r>
              <a:rPr lang="en-US" sz="2000" b="1" dirty="0"/>
              <a:t>Execution Driver: </a:t>
            </a:r>
            <a:r>
              <a:rPr lang="en-US" sz="2000" dirty="0"/>
              <a:t>Manages container life-cycle (start, stop, destroy). Creates the namespaces and control groups, security controls and network for the container. Native </a:t>
            </a:r>
            <a:r>
              <a:rPr lang="en-US" sz="2000" dirty="0" err="1"/>
              <a:t>execdriver</a:t>
            </a:r>
            <a:r>
              <a:rPr lang="en-US" sz="2000" dirty="0"/>
              <a:t> packaged as </a:t>
            </a:r>
            <a:r>
              <a:rPr lang="en-US" sz="2000" i="1" dirty="0" err="1"/>
              <a:t>libcontainer</a:t>
            </a:r>
            <a:r>
              <a:rPr lang="en-US" sz="2000" b="1" i="1" dirty="0"/>
              <a:t> </a:t>
            </a:r>
            <a:r>
              <a:rPr lang="en-US" sz="2000" dirty="0"/>
              <a:t>which has subsequently evolved into </a:t>
            </a:r>
            <a:r>
              <a:rPr lang="en-US" sz="2000" dirty="0" err="1"/>
              <a:t>runC</a:t>
            </a:r>
            <a:r>
              <a:rPr lang="en-US" sz="2000" dirty="0"/>
              <a:t>.</a:t>
            </a:r>
            <a:endParaRPr lang="en-US" sz="2000" b="1" dirty="0"/>
          </a:p>
          <a:p>
            <a:pPr marL="285750" indent="-285750" algn="just">
              <a:buFont typeface="Courier New" panose="02070309020205020404" pitchFamily="49" charset="0"/>
              <a:buChar char="o"/>
            </a:pPr>
            <a:r>
              <a:rPr lang="en-US" sz="2000" b="1" dirty="0"/>
              <a:t>Storage Driver: </a:t>
            </a:r>
            <a:r>
              <a:rPr lang="en-US" sz="2000" dirty="0"/>
              <a:t>Manages local docker image cache, assembly/disassembly of container file-system.</a:t>
            </a:r>
            <a:endParaRPr lang="en-US" sz="2000" b="1" dirty="0"/>
          </a:p>
          <a:p>
            <a:pPr marL="285750" indent="-285750" algn="just">
              <a:buFont typeface="Courier New" panose="02070309020205020404" pitchFamily="49" charset="0"/>
              <a:buChar char="o"/>
            </a:pPr>
            <a:r>
              <a:rPr lang="en-US" sz="2000" b="1" dirty="0"/>
              <a:t>Local Repositories: </a:t>
            </a:r>
            <a:r>
              <a:rPr lang="en-US" sz="2000" dirty="0"/>
              <a:t>Local cache of docker images pulled from a registry or created locally on the host.</a:t>
            </a:r>
            <a:endParaRPr lang="en-US" sz="2000" b="1" dirty="0"/>
          </a:p>
          <a:p>
            <a:pPr marL="285750" indent="-285750" algn="just">
              <a:buFont typeface="Courier New" panose="02070309020205020404" pitchFamily="49" charset="0"/>
              <a:buChar char="o"/>
            </a:pPr>
            <a:r>
              <a:rPr lang="en-US" sz="2000" b="1" dirty="0"/>
              <a:t>Registries: </a:t>
            </a:r>
            <a:r>
              <a:rPr lang="en-US" sz="2000" dirty="0"/>
              <a:t>Provide repositories for management of storage and distribution of docker images.</a:t>
            </a:r>
            <a:endParaRPr lang="en-US" sz="2000" b="1" dirty="0"/>
          </a:p>
        </p:txBody>
      </p:sp>
    </p:spTree>
    <p:extLst>
      <p:ext uri="{BB962C8B-B14F-4D97-AF65-F5344CB8AC3E}">
        <p14:creationId xmlns:p14="http://schemas.microsoft.com/office/powerpoint/2010/main" val="22641778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5E1E5C-5A62-F64D-9C9B-4EF0167B085F}"/>
              </a:ext>
            </a:extLst>
          </p:cNvPr>
          <p:cNvSpPr>
            <a:spLocks noGrp="1"/>
          </p:cNvSpPr>
          <p:nvPr>
            <p:ph type="title"/>
          </p:nvPr>
        </p:nvSpPr>
        <p:spPr>
          <a:xfrm>
            <a:off x="592015" y="142388"/>
            <a:ext cx="10515600" cy="889244"/>
          </a:xfrm>
        </p:spPr>
        <p:txBody>
          <a:bodyPr/>
          <a:lstStyle/>
          <a:p>
            <a:r>
              <a:rPr lang="en-US" dirty="0"/>
              <a:t>Docker Image And Layers</a:t>
            </a:r>
          </a:p>
        </p:txBody>
      </p:sp>
      <p:pic>
        <p:nvPicPr>
          <p:cNvPr id="4" name="Picture 3">
            <a:extLst>
              <a:ext uri="{FF2B5EF4-FFF2-40B4-BE49-F238E27FC236}">
                <a16:creationId xmlns:a16="http://schemas.microsoft.com/office/drawing/2014/main" id="{C9D47E09-73CE-274E-919B-E04C1A3A224B}"/>
              </a:ext>
            </a:extLst>
          </p:cNvPr>
          <p:cNvPicPr>
            <a:picLocks noChangeAspect="1"/>
          </p:cNvPicPr>
          <p:nvPr/>
        </p:nvPicPr>
        <p:blipFill>
          <a:blip r:embed="rId2"/>
          <a:stretch>
            <a:fillRect/>
          </a:stretch>
        </p:blipFill>
        <p:spPr>
          <a:xfrm>
            <a:off x="4728415" y="1348398"/>
            <a:ext cx="7463585" cy="4161204"/>
          </a:xfrm>
          <a:prstGeom prst="rect">
            <a:avLst/>
          </a:prstGeom>
        </p:spPr>
      </p:pic>
      <p:sp>
        <p:nvSpPr>
          <p:cNvPr id="5" name="TextBox 4">
            <a:extLst>
              <a:ext uri="{FF2B5EF4-FFF2-40B4-BE49-F238E27FC236}">
                <a16:creationId xmlns:a16="http://schemas.microsoft.com/office/drawing/2014/main" id="{468FDF92-5507-2D4F-9977-A3940006E83E}"/>
              </a:ext>
            </a:extLst>
          </p:cNvPr>
          <p:cNvSpPr txBox="1"/>
          <p:nvPr/>
        </p:nvSpPr>
        <p:spPr>
          <a:xfrm>
            <a:off x="5122985" y="5603631"/>
            <a:ext cx="6825654" cy="1200329"/>
          </a:xfrm>
          <a:prstGeom prst="rect">
            <a:avLst/>
          </a:prstGeom>
          <a:noFill/>
        </p:spPr>
        <p:txBody>
          <a:bodyPr wrap="square" rtlCol="0">
            <a:spAutoFit/>
          </a:bodyPr>
          <a:lstStyle/>
          <a:p>
            <a:r>
              <a:rPr lang="en-US" dirty="0"/>
              <a:t>Illustration of </a:t>
            </a:r>
            <a:r>
              <a:rPr lang="en-US" b="1" dirty="0" err="1"/>
              <a:t>ubuntu:latest</a:t>
            </a:r>
            <a:r>
              <a:rPr lang="en-US" dirty="0"/>
              <a:t> image. There is a container layer and several read-only layers. The union of these layers form the final ubuntu image. </a:t>
            </a:r>
          </a:p>
          <a:p>
            <a:r>
              <a:rPr lang="en-US" b="1" dirty="0"/>
              <a:t>Source: </a:t>
            </a:r>
            <a:r>
              <a:rPr lang="en-IN" dirty="0">
                <a:hlinkClick r:id="rId3"/>
              </a:rPr>
              <a:t>https://docs.docker.com/storage/storagedriver/aufs-driver/</a:t>
            </a:r>
            <a:endParaRPr lang="en-US" dirty="0"/>
          </a:p>
        </p:txBody>
      </p:sp>
      <p:sp>
        <p:nvSpPr>
          <p:cNvPr id="6" name="TextBox 5">
            <a:extLst>
              <a:ext uri="{FF2B5EF4-FFF2-40B4-BE49-F238E27FC236}">
                <a16:creationId xmlns:a16="http://schemas.microsoft.com/office/drawing/2014/main" id="{67F83E71-FA02-1F4C-B1E2-D2994FDA3519}"/>
              </a:ext>
            </a:extLst>
          </p:cNvPr>
          <p:cNvSpPr txBox="1"/>
          <p:nvPr/>
        </p:nvSpPr>
        <p:spPr>
          <a:xfrm>
            <a:off x="199292" y="1301262"/>
            <a:ext cx="4560277" cy="5632311"/>
          </a:xfrm>
          <a:prstGeom prst="rect">
            <a:avLst/>
          </a:prstGeom>
          <a:noFill/>
        </p:spPr>
        <p:txBody>
          <a:bodyPr wrap="square" rtlCol="0">
            <a:spAutoFit/>
          </a:bodyPr>
          <a:lstStyle/>
          <a:p>
            <a:pPr marL="285750" indent="-285750">
              <a:buFont typeface="Courier New" panose="02070309020205020404" pitchFamily="49" charset="0"/>
              <a:buChar char="o"/>
            </a:pPr>
            <a:r>
              <a:rPr lang="en-US" sz="2400" dirty="0"/>
              <a:t>Docker image is a template which is used to initiate the container.</a:t>
            </a:r>
          </a:p>
          <a:p>
            <a:pPr marL="285750" indent="-285750">
              <a:buFont typeface="Courier New" panose="02070309020205020404" pitchFamily="49" charset="0"/>
              <a:buChar char="o"/>
            </a:pPr>
            <a:r>
              <a:rPr lang="en-US" sz="2400" dirty="0"/>
              <a:t>The image is constituted by several layers, which are combined to create a container.</a:t>
            </a:r>
          </a:p>
          <a:p>
            <a:pPr marL="285750" indent="-285750">
              <a:buFont typeface="Courier New" panose="02070309020205020404" pitchFamily="49" charset="0"/>
              <a:buChar char="o"/>
            </a:pPr>
            <a:r>
              <a:rPr lang="en-US" sz="2400" dirty="0"/>
              <a:t>Except for a “base image”, every layer in the image has a parent.</a:t>
            </a:r>
          </a:p>
          <a:p>
            <a:pPr marL="285750" indent="-285750">
              <a:buFont typeface="Courier New" panose="02070309020205020404" pitchFamily="49" charset="0"/>
              <a:buChar char="o"/>
            </a:pPr>
            <a:r>
              <a:rPr lang="en-US" sz="2400" dirty="0"/>
              <a:t>Images as identified by 256-bit ID which is depicted as a 64-bit ID by docker CLI.</a:t>
            </a:r>
          </a:p>
          <a:p>
            <a:pPr marL="285750" indent="-285750">
              <a:buFont typeface="Courier New" panose="02070309020205020404" pitchFamily="49" charset="0"/>
              <a:buChar char="o"/>
            </a:pPr>
            <a:r>
              <a:rPr lang="en-US" sz="2400" dirty="0"/>
              <a:t>Usually the docker base images are supplied by the </a:t>
            </a:r>
            <a:r>
              <a:rPr lang="en-US" sz="2400" dirty="0" err="1"/>
              <a:t>DockerHub</a:t>
            </a:r>
            <a:r>
              <a:rPr lang="en-US" sz="2400" dirty="0"/>
              <a:t>, but they could also be proprietary.</a:t>
            </a:r>
          </a:p>
        </p:txBody>
      </p:sp>
    </p:spTree>
    <p:extLst>
      <p:ext uri="{BB962C8B-B14F-4D97-AF65-F5344CB8AC3E}">
        <p14:creationId xmlns:p14="http://schemas.microsoft.com/office/powerpoint/2010/main" val="34075710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D1F96E-0696-C543-9F69-A950EFACACC8}"/>
              </a:ext>
            </a:extLst>
          </p:cNvPr>
          <p:cNvSpPr>
            <a:spLocks noGrp="1"/>
          </p:cNvSpPr>
          <p:nvPr>
            <p:ph type="title"/>
          </p:nvPr>
        </p:nvSpPr>
        <p:spPr>
          <a:xfrm>
            <a:off x="838200" y="365126"/>
            <a:ext cx="10515600" cy="865798"/>
          </a:xfrm>
        </p:spPr>
        <p:txBody>
          <a:bodyPr/>
          <a:lstStyle/>
          <a:p>
            <a:r>
              <a:rPr lang="en-US" dirty="0"/>
              <a:t>Container File-System And Copy-On-Write</a:t>
            </a:r>
          </a:p>
        </p:txBody>
      </p:sp>
      <p:sp>
        <p:nvSpPr>
          <p:cNvPr id="4" name="TextBox 3">
            <a:extLst>
              <a:ext uri="{FF2B5EF4-FFF2-40B4-BE49-F238E27FC236}">
                <a16:creationId xmlns:a16="http://schemas.microsoft.com/office/drawing/2014/main" id="{A4EB1903-F8A6-BC45-AC19-3D90436B358C}"/>
              </a:ext>
            </a:extLst>
          </p:cNvPr>
          <p:cNvSpPr txBox="1"/>
          <p:nvPr/>
        </p:nvSpPr>
        <p:spPr>
          <a:xfrm>
            <a:off x="838200" y="1594339"/>
            <a:ext cx="10630546" cy="4832092"/>
          </a:xfrm>
          <a:prstGeom prst="rect">
            <a:avLst/>
          </a:prstGeom>
          <a:noFill/>
        </p:spPr>
        <p:txBody>
          <a:bodyPr wrap="square" rtlCol="0">
            <a:spAutoFit/>
          </a:bodyPr>
          <a:lstStyle/>
          <a:p>
            <a:pPr marL="285750" indent="-285750">
              <a:buFont typeface="Courier New" panose="02070309020205020404" pitchFamily="49" charset="0"/>
              <a:buChar char="o"/>
            </a:pPr>
            <a:r>
              <a:rPr lang="en-US" sz="2800" dirty="0"/>
              <a:t>The storage driver that assembles the file-system for the container using the images adds two additional layers.</a:t>
            </a:r>
          </a:p>
          <a:p>
            <a:pPr marL="914400" lvl="1" indent="-457200">
              <a:buFont typeface="+mj-lt"/>
              <a:buAutoNum type="arabicPeriod"/>
            </a:pPr>
            <a:r>
              <a:rPr lang="en-US" sz="2800" b="1" dirty="0"/>
              <a:t>Init</a:t>
            </a:r>
            <a:r>
              <a:rPr lang="en-US" sz="2800" dirty="0"/>
              <a:t> layer which contains the mount points to inject runtime files into the container’s filesystem. This layer is read-only.</a:t>
            </a:r>
          </a:p>
          <a:p>
            <a:pPr marL="914400" lvl="1" indent="-457200">
              <a:buFont typeface="+mj-lt"/>
              <a:buAutoNum type="arabicPeriod"/>
            </a:pPr>
            <a:r>
              <a:rPr lang="en-US" sz="2800" b="1" dirty="0"/>
              <a:t>Container’s read-write</a:t>
            </a:r>
            <a:r>
              <a:rPr lang="en-US" sz="2800" dirty="0"/>
              <a:t> layer which facilitates the container to modify or create files.</a:t>
            </a:r>
          </a:p>
          <a:p>
            <a:pPr marL="457200" indent="-457200">
              <a:buFont typeface="Courier New" panose="02070309020205020404" pitchFamily="49" charset="0"/>
              <a:buChar char="o"/>
            </a:pPr>
            <a:r>
              <a:rPr lang="en-US" sz="2800" b="1" dirty="0"/>
              <a:t>Copy-on-write</a:t>
            </a:r>
            <a:r>
              <a:rPr lang="en-US" sz="2800" dirty="0"/>
              <a:t> feature that allows for sharing of read-only layers of the images so as to reduce their storage foot-print. Whenever, a file in a read-only layer needs to be changed, a copy of it is made in the read-write layer and modifications are applied. The editable copy ”overrides” its counter-part in the lower layer.</a:t>
            </a:r>
            <a:endParaRPr lang="en-US" sz="2800" b="1" dirty="0"/>
          </a:p>
        </p:txBody>
      </p:sp>
    </p:spTree>
    <p:extLst>
      <p:ext uri="{BB962C8B-B14F-4D97-AF65-F5344CB8AC3E}">
        <p14:creationId xmlns:p14="http://schemas.microsoft.com/office/powerpoint/2010/main" val="40646358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99C76D-2EB0-394D-9E70-A70797829FA2}"/>
              </a:ext>
            </a:extLst>
          </p:cNvPr>
          <p:cNvSpPr>
            <a:spLocks noGrp="1"/>
          </p:cNvSpPr>
          <p:nvPr>
            <p:ph type="title"/>
          </p:nvPr>
        </p:nvSpPr>
        <p:spPr/>
        <p:txBody>
          <a:bodyPr/>
          <a:lstStyle/>
          <a:p>
            <a:r>
              <a:rPr lang="en-US" dirty="0"/>
              <a:t>More On The Storage Driver</a:t>
            </a:r>
          </a:p>
        </p:txBody>
      </p:sp>
      <p:sp>
        <p:nvSpPr>
          <p:cNvPr id="4" name="TextBox 3">
            <a:extLst>
              <a:ext uri="{FF2B5EF4-FFF2-40B4-BE49-F238E27FC236}">
                <a16:creationId xmlns:a16="http://schemas.microsoft.com/office/drawing/2014/main" id="{89B46E71-D5C9-9242-9B89-9FACC3992F27}"/>
              </a:ext>
            </a:extLst>
          </p:cNvPr>
          <p:cNvSpPr txBox="1"/>
          <p:nvPr/>
        </p:nvSpPr>
        <p:spPr>
          <a:xfrm>
            <a:off x="542441" y="1549831"/>
            <a:ext cx="10693830" cy="1938992"/>
          </a:xfrm>
          <a:prstGeom prst="rect">
            <a:avLst/>
          </a:prstGeom>
          <a:noFill/>
        </p:spPr>
        <p:txBody>
          <a:bodyPr wrap="square" rtlCol="0">
            <a:spAutoFit/>
          </a:bodyPr>
          <a:lstStyle/>
          <a:p>
            <a:pPr marL="285750" indent="-285750">
              <a:buFont typeface="Courier New" panose="02070309020205020404" pitchFamily="49" charset="0"/>
              <a:buChar char="o"/>
            </a:pPr>
            <a:r>
              <a:rPr lang="en-US" sz="2400" dirty="0"/>
              <a:t>Multiple choices for storage driver exist. The choice depends on:</a:t>
            </a:r>
          </a:p>
          <a:p>
            <a:pPr marL="914400" lvl="1" indent="-457200">
              <a:buFont typeface="+mj-lt"/>
              <a:buAutoNum type="arabicPeriod"/>
            </a:pPr>
            <a:r>
              <a:rPr lang="en-US" sz="2400" dirty="0"/>
              <a:t>User Vs Daemon specified</a:t>
            </a:r>
          </a:p>
          <a:p>
            <a:pPr marL="914400" lvl="1" indent="-457200">
              <a:buFont typeface="+mj-lt"/>
              <a:buAutoNum type="arabicPeriod"/>
            </a:pPr>
            <a:r>
              <a:rPr lang="en-US" sz="2400" dirty="0"/>
              <a:t>How much kernel support exists for the storage driver features</a:t>
            </a:r>
          </a:p>
          <a:p>
            <a:pPr marL="914400" lvl="1" indent="-457200">
              <a:buFont typeface="+mj-lt"/>
              <a:buAutoNum type="arabicPeriod"/>
            </a:pPr>
            <a:r>
              <a:rPr lang="en-US" sz="2400" dirty="0"/>
              <a:t>How much compatibility exists with respect to the file system</a:t>
            </a:r>
          </a:p>
          <a:p>
            <a:pPr marL="914400" lvl="1" indent="-457200">
              <a:buFont typeface="+mj-lt"/>
              <a:buAutoNum type="arabicPeriod"/>
            </a:pPr>
            <a:r>
              <a:rPr lang="en-US" sz="2400" dirty="0"/>
              <a:t>How well it performs</a:t>
            </a:r>
          </a:p>
        </p:txBody>
      </p:sp>
      <p:graphicFrame>
        <p:nvGraphicFramePr>
          <p:cNvPr id="5" name="Table 4">
            <a:extLst>
              <a:ext uri="{FF2B5EF4-FFF2-40B4-BE49-F238E27FC236}">
                <a16:creationId xmlns:a16="http://schemas.microsoft.com/office/drawing/2014/main" id="{865F9141-9EB1-4842-B74F-C24A1926D4A9}"/>
              </a:ext>
            </a:extLst>
          </p:cNvPr>
          <p:cNvGraphicFramePr>
            <a:graphicFrameLocks noGrp="1"/>
          </p:cNvGraphicFramePr>
          <p:nvPr>
            <p:extLst>
              <p:ext uri="{D42A27DB-BD31-4B8C-83A1-F6EECF244321}">
                <p14:modId xmlns:p14="http://schemas.microsoft.com/office/powerpoint/2010/main" val="1782361409"/>
              </p:ext>
            </p:extLst>
          </p:nvPr>
        </p:nvGraphicFramePr>
        <p:xfrm>
          <a:off x="542441" y="4195649"/>
          <a:ext cx="10515600" cy="2225040"/>
        </p:xfrm>
        <a:graphic>
          <a:graphicData uri="http://schemas.openxmlformats.org/drawingml/2006/table">
            <a:tbl>
              <a:tblPr firstRow="1" bandRow="1">
                <a:tableStyleId>{5C22544A-7EE6-4342-B048-85BDC9FD1C3A}</a:tableStyleId>
              </a:tblPr>
              <a:tblGrid>
                <a:gridCol w="2013058">
                  <a:extLst>
                    <a:ext uri="{9D8B030D-6E8A-4147-A177-3AD203B41FA5}">
                      <a16:colId xmlns:a16="http://schemas.microsoft.com/office/drawing/2014/main" val="3169922719"/>
                    </a:ext>
                  </a:extLst>
                </a:gridCol>
                <a:gridCol w="8502542">
                  <a:extLst>
                    <a:ext uri="{9D8B030D-6E8A-4147-A177-3AD203B41FA5}">
                      <a16:colId xmlns:a16="http://schemas.microsoft.com/office/drawing/2014/main" val="1636566177"/>
                    </a:ext>
                  </a:extLst>
                </a:gridCol>
              </a:tblGrid>
              <a:tr h="370840">
                <a:tc>
                  <a:txBody>
                    <a:bodyPr/>
                    <a:lstStyle/>
                    <a:p>
                      <a:pPr algn="ctr"/>
                      <a:r>
                        <a:rPr lang="en-US" dirty="0"/>
                        <a:t>Storage driver</a:t>
                      </a:r>
                    </a:p>
                  </a:txBody>
                  <a:tcPr/>
                </a:tc>
                <a:tc>
                  <a:txBody>
                    <a:bodyPr/>
                    <a:lstStyle/>
                    <a:p>
                      <a:pPr algn="ctr"/>
                      <a:r>
                        <a:rPr lang="en-US" dirty="0"/>
                        <a:t>Characteristics</a:t>
                      </a:r>
                    </a:p>
                  </a:txBody>
                  <a:tcPr/>
                </a:tc>
                <a:extLst>
                  <a:ext uri="{0D108BD9-81ED-4DB2-BD59-A6C34878D82A}">
                    <a16:rowId xmlns:a16="http://schemas.microsoft.com/office/drawing/2014/main" val="2222132335"/>
                  </a:ext>
                </a:extLst>
              </a:tr>
              <a:tr h="370840">
                <a:tc>
                  <a:txBody>
                    <a:bodyPr/>
                    <a:lstStyle/>
                    <a:p>
                      <a:r>
                        <a:rPr lang="en-US" dirty="0" err="1"/>
                        <a:t>aufs</a:t>
                      </a:r>
                      <a:endParaRPr lang="en-US" dirty="0"/>
                    </a:p>
                  </a:txBody>
                  <a:tcPr/>
                </a:tc>
                <a:tc>
                  <a:txBody>
                    <a:bodyPr/>
                    <a:lstStyle/>
                    <a:p>
                      <a:r>
                        <a:rPr lang="en-US" dirty="0"/>
                        <a:t>Union of layers on top of the regular file-system.</a:t>
                      </a:r>
                    </a:p>
                  </a:txBody>
                  <a:tcPr/>
                </a:tc>
                <a:extLst>
                  <a:ext uri="{0D108BD9-81ED-4DB2-BD59-A6C34878D82A}">
                    <a16:rowId xmlns:a16="http://schemas.microsoft.com/office/drawing/2014/main" val="3073754591"/>
                  </a:ext>
                </a:extLst>
              </a:tr>
              <a:tr h="370840">
                <a:tc>
                  <a:txBody>
                    <a:bodyPr/>
                    <a:lstStyle/>
                    <a:p>
                      <a:r>
                        <a:rPr lang="en-US" dirty="0" err="1"/>
                        <a:t>btrfs</a:t>
                      </a:r>
                      <a:endParaRPr lang="en-US" dirty="0"/>
                    </a:p>
                  </a:txBody>
                  <a:tcPr/>
                </a:tc>
                <a:tc>
                  <a:txBody>
                    <a:bodyPr/>
                    <a:lstStyle/>
                    <a:p>
                      <a:r>
                        <a:rPr lang="en-US" dirty="0"/>
                        <a:t>B-tree file system which supports </a:t>
                      </a:r>
                      <a:r>
                        <a:rPr lang="en-US" dirty="0" err="1"/>
                        <a:t>CoW</a:t>
                      </a:r>
                      <a:r>
                        <a:rPr lang="en-US" dirty="0"/>
                        <a:t>.</a:t>
                      </a:r>
                    </a:p>
                  </a:txBody>
                  <a:tcPr/>
                </a:tc>
                <a:extLst>
                  <a:ext uri="{0D108BD9-81ED-4DB2-BD59-A6C34878D82A}">
                    <a16:rowId xmlns:a16="http://schemas.microsoft.com/office/drawing/2014/main" val="2376943940"/>
                  </a:ext>
                </a:extLst>
              </a:tr>
              <a:tr h="370840">
                <a:tc>
                  <a:txBody>
                    <a:bodyPr/>
                    <a:lstStyle/>
                    <a:p>
                      <a:r>
                        <a:rPr lang="en-US" dirty="0" err="1"/>
                        <a:t>devicemapper</a:t>
                      </a:r>
                      <a:endParaRPr lang="en-US" dirty="0"/>
                    </a:p>
                  </a:txBody>
                  <a:tcPr/>
                </a:tc>
                <a:tc>
                  <a:txBody>
                    <a:bodyPr/>
                    <a:lstStyle/>
                    <a:p>
                      <a:r>
                        <a:rPr lang="en-US" dirty="0"/>
                        <a:t>Uses device mapper framework to support </a:t>
                      </a:r>
                      <a:r>
                        <a:rPr lang="en-US" dirty="0" err="1"/>
                        <a:t>CoW</a:t>
                      </a:r>
                      <a:r>
                        <a:rPr lang="en-US" dirty="0"/>
                        <a:t>.</a:t>
                      </a:r>
                    </a:p>
                  </a:txBody>
                  <a:tcPr/>
                </a:tc>
                <a:extLst>
                  <a:ext uri="{0D108BD9-81ED-4DB2-BD59-A6C34878D82A}">
                    <a16:rowId xmlns:a16="http://schemas.microsoft.com/office/drawing/2014/main" val="861139740"/>
                  </a:ext>
                </a:extLst>
              </a:tr>
              <a:tr h="370840">
                <a:tc>
                  <a:txBody>
                    <a:bodyPr/>
                    <a:lstStyle/>
                    <a:p>
                      <a:r>
                        <a:rPr lang="en-US" dirty="0" err="1"/>
                        <a:t>zfs</a:t>
                      </a:r>
                      <a:endParaRPr lang="en-US" dirty="0"/>
                    </a:p>
                  </a:txBody>
                  <a:tcPr/>
                </a:tc>
                <a:tc>
                  <a:txBody>
                    <a:bodyPr/>
                    <a:lstStyle/>
                    <a:p>
                      <a:r>
                        <a:rPr lang="en-US" dirty="0" err="1"/>
                        <a:t>CoW</a:t>
                      </a:r>
                      <a:r>
                        <a:rPr lang="en-US" dirty="0"/>
                        <a:t> as a loadable kernel module.</a:t>
                      </a:r>
                    </a:p>
                  </a:txBody>
                  <a:tcPr/>
                </a:tc>
                <a:extLst>
                  <a:ext uri="{0D108BD9-81ED-4DB2-BD59-A6C34878D82A}">
                    <a16:rowId xmlns:a16="http://schemas.microsoft.com/office/drawing/2014/main" val="576638987"/>
                  </a:ext>
                </a:extLst>
              </a:tr>
              <a:tr h="370840">
                <a:tc>
                  <a:txBody>
                    <a:bodyPr/>
                    <a:lstStyle/>
                    <a:p>
                      <a:r>
                        <a:rPr lang="en-US" dirty="0"/>
                        <a:t>overlay</a:t>
                      </a:r>
                    </a:p>
                  </a:txBody>
                  <a:tcPr/>
                </a:tc>
                <a:tc>
                  <a:txBody>
                    <a:bodyPr/>
                    <a:lstStyle/>
                    <a:p>
                      <a:r>
                        <a:rPr lang="en-US" dirty="0"/>
                        <a:t>Similar to </a:t>
                      </a:r>
                      <a:r>
                        <a:rPr lang="en-US" dirty="0" err="1"/>
                        <a:t>aufs</a:t>
                      </a:r>
                      <a:r>
                        <a:rPr lang="en-US" dirty="0"/>
                        <a:t>.</a:t>
                      </a:r>
                    </a:p>
                  </a:txBody>
                  <a:tcPr/>
                </a:tc>
                <a:extLst>
                  <a:ext uri="{0D108BD9-81ED-4DB2-BD59-A6C34878D82A}">
                    <a16:rowId xmlns:a16="http://schemas.microsoft.com/office/drawing/2014/main" val="2397050779"/>
                  </a:ext>
                </a:extLst>
              </a:tr>
            </a:tbl>
          </a:graphicData>
        </a:graphic>
      </p:graphicFrame>
    </p:spTree>
    <p:extLst>
      <p:ext uri="{BB962C8B-B14F-4D97-AF65-F5344CB8AC3E}">
        <p14:creationId xmlns:p14="http://schemas.microsoft.com/office/powerpoint/2010/main" val="37684168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39DFF8-569C-3F4C-8334-FBD83337C70F}"/>
              </a:ext>
            </a:extLst>
          </p:cNvPr>
          <p:cNvSpPr>
            <a:spLocks noGrp="1"/>
          </p:cNvSpPr>
          <p:nvPr>
            <p:ph type="title"/>
          </p:nvPr>
        </p:nvSpPr>
        <p:spPr/>
        <p:txBody>
          <a:bodyPr/>
          <a:lstStyle/>
          <a:p>
            <a:r>
              <a:rPr lang="en-US" dirty="0"/>
              <a:t>Docker Registries &amp; Image Names</a:t>
            </a:r>
          </a:p>
        </p:txBody>
      </p:sp>
      <p:sp>
        <p:nvSpPr>
          <p:cNvPr id="4" name="TextBox 3">
            <a:extLst>
              <a:ext uri="{FF2B5EF4-FFF2-40B4-BE49-F238E27FC236}">
                <a16:creationId xmlns:a16="http://schemas.microsoft.com/office/drawing/2014/main" id="{E51A5FFB-779C-874D-86DE-85BA768D6A59}"/>
              </a:ext>
            </a:extLst>
          </p:cNvPr>
          <p:cNvSpPr txBox="1"/>
          <p:nvPr/>
        </p:nvSpPr>
        <p:spPr>
          <a:xfrm>
            <a:off x="838200" y="1534332"/>
            <a:ext cx="10041610" cy="2677656"/>
          </a:xfrm>
          <a:prstGeom prst="rect">
            <a:avLst/>
          </a:prstGeom>
          <a:noFill/>
        </p:spPr>
        <p:txBody>
          <a:bodyPr wrap="square" rtlCol="0">
            <a:spAutoFit/>
          </a:bodyPr>
          <a:lstStyle/>
          <a:p>
            <a:pPr marL="285750" indent="-285750">
              <a:buFont typeface="Courier New" panose="02070309020205020404" pitchFamily="49" charset="0"/>
              <a:buChar char="o"/>
            </a:pPr>
            <a:r>
              <a:rPr lang="en-US" sz="2800" dirty="0"/>
              <a:t>Registries manage repositories for docker image storage and distribution</a:t>
            </a:r>
          </a:p>
          <a:p>
            <a:pPr marL="285750" indent="-285750">
              <a:buFont typeface="Courier New" panose="02070309020205020404" pitchFamily="49" charset="0"/>
              <a:buChar char="o"/>
            </a:pPr>
            <a:r>
              <a:rPr lang="en-US" sz="2800" dirty="0"/>
              <a:t>Both public and private registries are available. </a:t>
            </a:r>
            <a:r>
              <a:rPr lang="en-US" sz="2800" dirty="0" err="1"/>
              <a:t>DockerHub</a:t>
            </a:r>
            <a:r>
              <a:rPr lang="en-US" sz="2800" dirty="0"/>
              <a:t> [</a:t>
            </a:r>
            <a:r>
              <a:rPr lang="en-IN" sz="2800" dirty="0">
                <a:hlinkClick r:id="rId2"/>
              </a:rPr>
              <a:t>https://hub.docker.com/</a:t>
            </a:r>
            <a:r>
              <a:rPr lang="en-IN" sz="2800" dirty="0"/>
              <a:t>]</a:t>
            </a:r>
            <a:r>
              <a:rPr lang="en-US" sz="2800" dirty="0"/>
              <a:t> is the default registry.</a:t>
            </a:r>
          </a:p>
          <a:p>
            <a:pPr marL="285750" indent="-285750">
              <a:buFont typeface="Courier New" panose="02070309020205020404" pitchFamily="49" charset="0"/>
              <a:buChar char="o"/>
            </a:pPr>
            <a:r>
              <a:rPr lang="en-US" sz="2800" dirty="0"/>
              <a:t>Docker Images are named uniquely using a </a:t>
            </a:r>
            <a:r>
              <a:rPr lang="en-US" sz="2800" b="1" dirty="0"/>
              <a:t>F</a:t>
            </a:r>
            <a:r>
              <a:rPr lang="en-US" sz="2800" dirty="0"/>
              <a:t>ully </a:t>
            </a:r>
            <a:r>
              <a:rPr lang="en-US" sz="2800" b="1" dirty="0"/>
              <a:t>Q</a:t>
            </a:r>
            <a:r>
              <a:rPr lang="en-US" sz="2800" dirty="0"/>
              <a:t>ualified </a:t>
            </a:r>
            <a:r>
              <a:rPr lang="en-US" sz="2800" b="1" dirty="0"/>
              <a:t>I</a:t>
            </a:r>
            <a:r>
              <a:rPr lang="en-US" sz="2800" dirty="0"/>
              <a:t>mage </a:t>
            </a:r>
            <a:r>
              <a:rPr lang="en-US" sz="2800" b="1" dirty="0"/>
              <a:t>N</a:t>
            </a:r>
            <a:r>
              <a:rPr lang="en-US" sz="2800" dirty="0"/>
              <a:t>ame (FQIN) as below:</a:t>
            </a:r>
          </a:p>
        </p:txBody>
      </p:sp>
      <p:sp>
        <p:nvSpPr>
          <p:cNvPr id="6" name="TextBox 5">
            <a:extLst>
              <a:ext uri="{FF2B5EF4-FFF2-40B4-BE49-F238E27FC236}">
                <a16:creationId xmlns:a16="http://schemas.microsoft.com/office/drawing/2014/main" id="{91962CE4-F67C-3749-80BC-105CA07A054F}"/>
              </a:ext>
            </a:extLst>
          </p:cNvPr>
          <p:cNvSpPr txBox="1"/>
          <p:nvPr/>
        </p:nvSpPr>
        <p:spPr>
          <a:xfrm>
            <a:off x="796871" y="5641383"/>
            <a:ext cx="10082939" cy="584775"/>
          </a:xfrm>
          <a:prstGeom prst="rect">
            <a:avLst/>
          </a:prstGeom>
          <a:noFill/>
        </p:spPr>
        <p:txBody>
          <a:bodyPr wrap="square" rtlCol="0">
            <a:spAutoFit/>
          </a:bodyPr>
          <a:lstStyle/>
          <a:p>
            <a:pPr algn="ctr"/>
            <a:r>
              <a:rPr lang="en-US" sz="3200" dirty="0" err="1"/>
              <a:t>docker.io</a:t>
            </a:r>
            <a:r>
              <a:rPr lang="en-US" sz="3200" dirty="0"/>
              <a:t>/library/</a:t>
            </a:r>
            <a:r>
              <a:rPr lang="en-US" sz="3200" dirty="0" err="1"/>
              <a:t>ubuntu:latest</a:t>
            </a:r>
            <a:endParaRPr lang="en-US" sz="3200" dirty="0"/>
          </a:p>
        </p:txBody>
      </p:sp>
      <p:grpSp>
        <p:nvGrpSpPr>
          <p:cNvPr id="15" name="Group 14">
            <a:extLst>
              <a:ext uri="{FF2B5EF4-FFF2-40B4-BE49-F238E27FC236}">
                <a16:creationId xmlns:a16="http://schemas.microsoft.com/office/drawing/2014/main" id="{A768EC9E-FAAD-954A-9C73-7D4D07048DC8}"/>
              </a:ext>
            </a:extLst>
          </p:cNvPr>
          <p:cNvGrpSpPr/>
          <p:nvPr/>
        </p:nvGrpSpPr>
        <p:grpSpPr>
          <a:xfrm>
            <a:off x="1828799" y="4355024"/>
            <a:ext cx="8291593" cy="1506352"/>
            <a:chOff x="1828799" y="4355024"/>
            <a:chExt cx="8291593" cy="1506352"/>
          </a:xfrm>
        </p:grpSpPr>
        <p:sp>
          <p:nvSpPr>
            <p:cNvPr id="5" name="TextBox 4">
              <a:extLst>
                <a:ext uri="{FF2B5EF4-FFF2-40B4-BE49-F238E27FC236}">
                  <a16:creationId xmlns:a16="http://schemas.microsoft.com/office/drawing/2014/main" id="{47A1429F-5081-C64D-8DAF-4C0CC0A54246}"/>
                </a:ext>
              </a:extLst>
            </p:cNvPr>
            <p:cNvSpPr txBox="1"/>
            <p:nvPr/>
          </p:nvSpPr>
          <p:spPr>
            <a:xfrm>
              <a:off x="1828799" y="4355024"/>
              <a:ext cx="8291593" cy="461665"/>
            </a:xfrm>
            <a:prstGeom prst="rect">
              <a:avLst/>
            </a:prstGeom>
            <a:solidFill>
              <a:schemeClr val="bg1">
                <a:lumMod val="75000"/>
              </a:schemeClr>
            </a:solidFill>
          </p:spPr>
          <p:txBody>
            <a:bodyPr wrap="square" rtlCol="0">
              <a:spAutoFit/>
            </a:bodyPr>
            <a:lstStyle/>
            <a:p>
              <a:r>
                <a:rPr lang="en-US" sz="2400" b="1" dirty="0"/>
                <a:t>&lt;Registry Location&gt;/&lt;Namespace&gt;/&lt;Repository Name&gt;:&lt;TAG&gt;</a:t>
              </a:r>
            </a:p>
          </p:txBody>
        </p:sp>
        <p:cxnSp>
          <p:nvCxnSpPr>
            <p:cNvPr id="8" name="Straight Arrow Connector 7">
              <a:extLst>
                <a:ext uri="{FF2B5EF4-FFF2-40B4-BE49-F238E27FC236}">
                  <a16:creationId xmlns:a16="http://schemas.microsoft.com/office/drawing/2014/main" id="{2F9FC014-39BC-FB44-B51D-44734C5B1F1A}"/>
                </a:ext>
              </a:extLst>
            </p:cNvPr>
            <p:cNvCxnSpPr/>
            <p:nvPr/>
          </p:nvCxnSpPr>
          <p:spPr>
            <a:xfrm flipH="1" flipV="1">
              <a:off x="3595607" y="4816689"/>
              <a:ext cx="542440" cy="8246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D564FAEF-741F-2641-8282-975A3EC155BA}"/>
                </a:ext>
              </a:extLst>
            </p:cNvPr>
            <p:cNvCxnSpPr>
              <a:cxnSpLocks/>
            </p:cNvCxnSpPr>
            <p:nvPr/>
          </p:nvCxnSpPr>
          <p:spPr>
            <a:xfrm flipH="1" flipV="1">
              <a:off x="5672380" y="4959725"/>
              <a:ext cx="654156" cy="9016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E6E32A11-796F-174B-9D3E-528F815AC835}"/>
                </a:ext>
              </a:extLst>
            </p:cNvPr>
            <p:cNvCxnSpPr>
              <a:cxnSpLocks/>
            </p:cNvCxnSpPr>
            <p:nvPr/>
          </p:nvCxnSpPr>
          <p:spPr>
            <a:xfrm flipH="1" flipV="1">
              <a:off x="7196381" y="4861676"/>
              <a:ext cx="654156" cy="9016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AB668AC9-26FA-2947-9953-43ACC2431318}"/>
                </a:ext>
              </a:extLst>
            </p:cNvPr>
            <p:cNvCxnSpPr>
              <a:cxnSpLocks/>
            </p:cNvCxnSpPr>
            <p:nvPr/>
          </p:nvCxnSpPr>
          <p:spPr>
            <a:xfrm flipV="1">
              <a:off x="8865031" y="4849730"/>
              <a:ext cx="635430" cy="9135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25898135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1718</TotalTime>
  <Words>2274</Words>
  <Application>Microsoft Macintosh PowerPoint</Application>
  <PresentationFormat>Widescreen</PresentationFormat>
  <Paragraphs>253</Paragraphs>
  <Slides>41</Slides>
  <Notes>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41</vt:i4>
      </vt:variant>
    </vt:vector>
  </HeadingPairs>
  <TitlesOfParts>
    <vt:vector size="46" baseType="lpstr">
      <vt:lpstr>Arial</vt:lpstr>
      <vt:lpstr>Calibri</vt:lpstr>
      <vt:lpstr>Calibri Light</vt:lpstr>
      <vt:lpstr>Courier New</vt:lpstr>
      <vt:lpstr>Office Theme</vt:lpstr>
      <vt:lpstr>Docker Fundamentals</vt:lpstr>
      <vt:lpstr>Introduction</vt:lpstr>
      <vt:lpstr>Installing Docker</vt:lpstr>
      <vt:lpstr>Architecture</vt:lpstr>
      <vt:lpstr>Big Picture</vt:lpstr>
      <vt:lpstr>Docker Image And Layers</vt:lpstr>
      <vt:lpstr>Container File-System And Copy-On-Write</vt:lpstr>
      <vt:lpstr>More On The Storage Driver</vt:lpstr>
      <vt:lpstr>Docker Registries &amp; Image Names</vt:lpstr>
      <vt:lpstr>Docker Client</vt:lpstr>
      <vt:lpstr>Docker Client</vt:lpstr>
      <vt:lpstr>Container Life-Cycle</vt:lpstr>
      <vt:lpstr>States</vt:lpstr>
      <vt:lpstr>&gt; docker pull</vt:lpstr>
      <vt:lpstr>&gt; docker create-start/run</vt:lpstr>
      <vt:lpstr>&gt; docker run</vt:lpstr>
      <vt:lpstr>&gt; docker stop/kill</vt:lpstr>
      <vt:lpstr>&gt; docker attach</vt:lpstr>
      <vt:lpstr>&gt; docker pause/unpause</vt:lpstr>
      <vt:lpstr>&gt; docker exec</vt:lpstr>
      <vt:lpstr>Docker Images: Creation And Management</vt:lpstr>
      <vt:lpstr>Dockerfile</vt:lpstr>
      <vt:lpstr>&gt; docker build</vt:lpstr>
      <vt:lpstr>Volume Persistence</vt:lpstr>
      <vt:lpstr>&gt; docker rm</vt:lpstr>
      <vt:lpstr>&gt; docker images</vt:lpstr>
      <vt:lpstr>&gt; docker rmi</vt:lpstr>
      <vt:lpstr>Utilities</vt:lpstr>
      <vt:lpstr>&gt; docker cp</vt:lpstr>
      <vt:lpstr>&gt; docker top</vt:lpstr>
      <vt:lpstr>&gt; docker history</vt:lpstr>
      <vt:lpstr>&gt; docker load/save</vt:lpstr>
      <vt:lpstr>&gt; docker commit</vt:lpstr>
      <vt:lpstr>&gt; docker commit</vt:lpstr>
      <vt:lpstr>Networking Containers</vt:lpstr>
      <vt:lpstr>PowerPoint Presentation</vt:lpstr>
      <vt:lpstr>Creating User-Defined Bridge</vt:lpstr>
      <vt:lpstr>PowerPoint Presentation</vt:lpstr>
      <vt:lpstr>Docker Compose</vt:lpstr>
      <vt:lpstr>Introduction</vt:lpstr>
      <vt:lpstr>Using docker-compose.yml to Change ENV variable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Senthilnathan Natarajan</cp:lastModifiedBy>
  <cp:revision>113</cp:revision>
  <dcterms:created xsi:type="dcterms:W3CDTF">2020-01-09T01:10:28Z</dcterms:created>
  <dcterms:modified xsi:type="dcterms:W3CDTF">2020-01-11T11:19:49Z</dcterms:modified>
</cp:coreProperties>
</file>